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3" r:id="rId4"/>
    <p:sldId id="262" r:id="rId5"/>
    <p:sldId id="266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f&#229;ngster%20per%20statistikruta%202009-2012%20i%20Kvarken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f&#229;ngster%20per%20statistikruta%202009-2012%20i%20Kvarken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f&#229;ngster%20per%20statistikruta%202009-2012%20i%20Kvarken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f&#229;ngster%20per%20statistikruta%202009-2012%20i%20Kvarken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f&#229;ngster%20per%20statistikruta%202009-2012%20i%20Kvarken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f&#229;ngster%20per%20statistikruta%202009-2012%20i%20Kvarke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f&#229;ngster%20per%20statistikruta%202009-2012%20i%20Kvarke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f&#229;ngster%20per%20statistikruta%202009-2012%20i%20Kvarke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f&#229;ngster%20per%20statistikruta%202009-2012%20i%20Kvarke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f&#229;ngster%20per%20statistikruta%202009-2012%20i%20Kvarke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f&#229;ngster%20per%20statistikruta%202009-2012%20i%20Kvarke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f&#229;ngster%20per%20statistikruta%202009-2012%20i%20Kvarke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f&#229;ngster%20per%20statistikruta%202009-2012%20i%20Kvarken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f&#229;ngster%20per%20statistikruta%202009-2012%20i%20Kvark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Ahven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v>Abborre</c:v>
          </c:tx>
          <c:cat>
            <c:numLit>
              <c:formatCode>General</c:formatCode>
              <c:ptCount val="8"/>
              <c:pt idx="0">
                <c:v>19</c:v>
              </c:pt>
              <c:pt idx="1">
                <c:v>20</c:v>
              </c:pt>
              <c:pt idx="2">
                <c:v>23</c:v>
              </c:pt>
              <c:pt idx="3">
                <c:v>24</c:v>
              </c:pt>
              <c:pt idx="4">
                <c:v>27</c:v>
              </c:pt>
              <c:pt idx="5">
                <c:v>28</c:v>
              </c:pt>
              <c:pt idx="6">
                <c:v>31</c:v>
              </c:pt>
              <c:pt idx="7">
                <c:v>32</c:v>
              </c:pt>
            </c:numLit>
          </c:cat>
          <c:val>
            <c:numRef>
              <c:f>'Fångst per statistikruta'!$H$5:$H$12</c:f>
              <c:numCache>
                <c:formatCode>#,##0</c:formatCode>
                <c:ptCount val="8"/>
                <c:pt idx="0">
                  <c:v>5265</c:v>
                </c:pt>
                <c:pt idx="1">
                  <c:v>1965.25</c:v>
                </c:pt>
                <c:pt idx="2">
                  <c:v>117594.25</c:v>
                </c:pt>
                <c:pt idx="3">
                  <c:v>6552.75</c:v>
                </c:pt>
                <c:pt idx="4">
                  <c:v>8993.75</c:v>
                </c:pt>
                <c:pt idx="5">
                  <c:v>90265</c:v>
                </c:pt>
                <c:pt idx="6">
                  <c:v>91</c:v>
                </c:pt>
                <c:pt idx="7">
                  <c:v>23942.25</c:v>
                </c:pt>
              </c:numCache>
            </c:numRef>
          </c:val>
        </c:ser>
        <c:gapWidth val="10"/>
        <c:overlap val="90"/>
        <c:axId val="57527680"/>
        <c:axId val="43132032"/>
      </c:barChart>
      <c:catAx>
        <c:axId val="575276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3132032"/>
        <c:crosses val="autoZero"/>
        <c:auto val="1"/>
        <c:lblAlgn val="ctr"/>
        <c:lblOffset val="100"/>
      </c:catAx>
      <c:valAx>
        <c:axId val="43132032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57527680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Säynävä</a:t>
            </a:r>
            <a:endParaRPr lang="en-US" dirty="0"/>
          </a:p>
        </c:rich>
      </c:tx>
    </c:title>
    <c:plotArea>
      <c:layout/>
      <c:barChart>
        <c:barDir val="col"/>
        <c:grouping val="clustered"/>
        <c:ser>
          <c:idx val="1"/>
          <c:order val="0"/>
          <c:tx>
            <c:v>Id</c:v>
          </c:tx>
          <c:cat>
            <c:numLit>
              <c:formatCode>General</c:formatCode>
              <c:ptCount val="8"/>
              <c:pt idx="0">
                <c:v>19</c:v>
              </c:pt>
              <c:pt idx="1">
                <c:v>20</c:v>
              </c:pt>
              <c:pt idx="2">
                <c:v>23</c:v>
              </c:pt>
              <c:pt idx="3">
                <c:v>24</c:v>
              </c:pt>
              <c:pt idx="4">
                <c:v>27</c:v>
              </c:pt>
              <c:pt idx="5">
                <c:v>28</c:v>
              </c:pt>
              <c:pt idx="6">
                <c:v>31</c:v>
              </c:pt>
              <c:pt idx="7">
                <c:v>32</c:v>
              </c:pt>
            </c:numLit>
          </c:cat>
          <c:val>
            <c:numRef>
              <c:f>'Fångst per statistikruta'!$H$148:$H$155</c:f>
              <c:numCache>
                <c:formatCode>#,##0</c:formatCode>
                <c:ptCount val="8"/>
                <c:pt idx="0">
                  <c:v>2218.25</c:v>
                </c:pt>
                <c:pt idx="1">
                  <c:v>738.25</c:v>
                </c:pt>
                <c:pt idx="2">
                  <c:v>4181</c:v>
                </c:pt>
                <c:pt idx="3">
                  <c:v>228.75</c:v>
                </c:pt>
                <c:pt idx="4">
                  <c:v>106.25</c:v>
                </c:pt>
                <c:pt idx="5">
                  <c:v>1631.75</c:v>
                </c:pt>
                <c:pt idx="6">
                  <c:v>2.75</c:v>
                </c:pt>
                <c:pt idx="7">
                  <c:v>1072</c:v>
                </c:pt>
              </c:numCache>
            </c:numRef>
          </c:val>
        </c:ser>
        <c:gapWidth val="10"/>
        <c:overlap val="90"/>
        <c:axId val="58749696"/>
        <c:axId val="58751232"/>
      </c:barChart>
      <c:catAx>
        <c:axId val="587496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aseline="0"/>
            </a:pPr>
            <a:endParaRPr lang="sv-SE"/>
          </a:p>
        </c:txPr>
        <c:crossAx val="58751232"/>
        <c:crosses val="autoZero"/>
        <c:auto val="1"/>
        <c:lblAlgn val="ctr"/>
        <c:lblOffset val="100"/>
      </c:catAx>
      <c:valAx>
        <c:axId val="58751232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baseline="0"/>
            </a:pPr>
            <a:endParaRPr lang="sv-SE"/>
          </a:p>
        </c:txPr>
        <c:crossAx val="58749696"/>
        <c:crosses val="autoZero"/>
        <c:crossBetween val="between"/>
      </c:valAx>
    </c:plotArea>
    <c:plotVisOnly val="1"/>
  </c:chart>
  <c:txPr>
    <a:bodyPr/>
    <a:lstStyle/>
    <a:p>
      <a:pPr>
        <a:defRPr sz="1200" baseline="0"/>
      </a:pPr>
      <a:endParaRPr lang="sv-SE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Kuore</a:t>
            </a:r>
            <a:endParaRPr lang="en-US" dirty="0"/>
          </a:p>
        </c:rich>
      </c:tx>
    </c:title>
    <c:plotArea>
      <c:layout/>
      <c:barChart>
        <c:barDir val="col"/>
        <c:grouping val="clustered"/>
        <c:ser>
          <c:idx val="1"/>
          <c:order val="0"/>
          <c:tx>
            <c:v>Nors</c:v>
          </c:tx>
          <c:cat>
            <c:numLit>
              <c:formatCode>General</c:formatCode>
              <c:ptCount val="8"/>
              <c:pt idx="0">
                <c:v>19</c:v>
              </c:pt>
              <c:pt idx="1">
                <c:v>20</c:v>
              </c:pt>
              <c:pt idx="2">
                <c:v>23</c:v>
              </c:pt>
              <c:pt idx="3">
                <c:v>24</c:v>
              </c:pt>
              <c:pt idx="4">
                <c:v>27</c:v>
              </c:pt>
              <c:pt idx="5">
                <c:v>28</c:v>
              </c:pt>
              <c:pt idx="6">
                <c:v>31</c:v>
              </c:pt>
              <c:pt idx="7">
                <c:v>32</c:v>
              </c:pt>
            </c:numLit>
          </c:cat>
          <c:val>
            <c:numRef>
              <c:f>'Fångst per statistikruta'!$H$83:$H$90</c:f>
              <c:numCache>
                <c:formatCode>#,##0</c:formatCode>
                <c:ptCount val="8"/>
                <c:pt idx="0">
                  <c:v>1132.5</c:v>
                </c:pt>
                <c:pt idx="1">
                  <c:v>411.5</c:v>
                </c:pt>
                <c:pt idx="2">
                  <c:v>8088.25</c:v>
                </c:pt>
                <c:pt idx="3">
                  <c:v>5193.5</c:v>
                </c:pt>
                <c:pt idx="4">
                  <c:v>15349.5</c:v>
                </c:pt>
                <c:pt idx="5">
                  <c:v>33522.5</c:v>
                </c:pt>
                <c:pt idx="6">
                  <c:v>16</c:v>
                </c:pt>
                <c:pt idx="7">
                  <c:v>1862.75</c:v>
                </c:pt>
              </c:numCache>
            </c:numRef>
          </c:val>
        </c:ser>
        <c:gapWidth val="10"/>
        <c:overlap val="90"/>
        <c:axId val="58776960"/>
        <c:axId val="58799232"/>
      </c:barChart>
      <c:catAx>
        <c:axId val="587769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58799232"/>
        <c:crosses val="autoZero"/>
        <c:auto val="1"/>
        <c:lblAlgn val="ctr"/>
        <c:lblOffset val="100"/>
      </c:catAx>
      <c:valAx>
        <c:axId val="58799232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58776960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Muikku</a:t>
            </a:r>
            <a:endParaRPr lang="en-US" dirty="0"/>
          </a:p>
        </c:rich>
      </c:tx>
    </c:title>
    <c:plotArea>
      <c:layout/>
      <c:barChart>
        <c:barDir val="col"/>
        <c:grouping val="clustered"/>
        <c:ser>
          <c:idx val="1"/>
          <c:order val="0"/>
          <c:tx>
            <c:v>Siklöja</c:v>
          </c:tx>
          <c:cat>
            <c:numLit>
              <c:formatCode>General</c:formatCode>
              <c:ptCount val="8"/>
              <c:pt idx="0">
                <c:v>19</c:v>
              </c:pt>
              <c:pt idx="1">
                <c:v>20</c:v>
              </c:pt>
              <c:pt idx="2">
                <c:v>23</c:v>
              </c:pt>
              <c:pt idx="3">
                <c:v>24</c:v>
              </c:pt>
              <c:pt idx="4">
                <c:v>27</c:v>
              </c:pt>
              <c:pt idx="5">
                <c:v>28</c:v>
              </c:pt>
              <c:pt idx="6">
                <c:v>31</c:v>
              </c:pt>
              <c:pt idx="7">
                <c:v>32</c:v>
              </c:pt>
            </c:numLit>
          </c:cat>
          <c:val>
            <c:numRef>
              <c:f>'Fångst per statistikruta'!$H$122:$H$129</c:f>
              <c:numCache>
                <c:formatCode>#,##0</c:formatCode>
                <c:ptCount val="8"/>
                <c:pt idx="0">
                  <c:v>3484.5</c:v>
                </c:pt>
                <c:pt idx="1">
                  <c:v>1004.75</c:v>
                </c:pt>
                <c:pt idx="2">
                  <c:v>5.75</c:v>
                </c:pt>
                <c:pt idx="3">
                  <c:v>1027.75</c:v>
                </c:pt>
                <c:pt idx="4">
                  <c:v>9.25</c:v>
                </c:pt>
                <c:pt idx="5">
                  <c:v>14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10"/>
        <c:overlap val="90"/>
        <c:axId val="58841344"/>
        <c:axId val="58843136"/>
      </c:barChart>
      <c:catAx>
        <c:axId val="588413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58843136"/>
        <c:crosses val="autoZero"/>
        <c:auto val="1"/>
        <c:lblAlgn val="ctr"/>
        <c:lblOffset val="100"/>
      </c:catAx>
      <c:valAx>
        <c:axId val="58843136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58841344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Silakka</a:t>
            </a:r>
            <a:endParaRPr lang="en-US" dirty="0"/>
          </a:p>
        </c:rich>
      </c:tx>
    </c:title>
    <c:plotArea>
      <c:layout/>
      <c:barChart>
        <c:barDir val="col"/>
        <c:grouping val="clustered"/>
        <c:ser>
          <c:idx val="1"/>
          <c:order val="0"/>
          <c:tx>
            <c:v>Strömming</c:v>
          </c:tx>
          <c:cat>
            <c:numLit>
              <c:formatCode>General</c:formatCode>
              <c:ptCount val="8"/>
              <c:pt idx="0">
                <c:v>19</c:v>
              </c:pt>
              <c:pt idx="1">
                <c:v>20</c:v>
              </c:pt>
              <c:pt idx="2">
                <c:v>23</c:v>
              </c:pt>
              <c:pt idx="3">
                <c:v>24</c:v>
              </c:pt>
              <c:pt idx="4">
                <c:v>27</c:v>
              </c:pt>
              <c:pt idx="5">
                <c:v>28</c:v>
              </c:pt>
              <c:pt idx="6">
                <c:v>31</c:v>
              </c:pt>
              <c:pt idx="7">
                <c:v>32</c:v>
              </c:pt>
            </c:numLit>
          </c:cat>
          <c:val>
            <c:numRef>
              <c:f>'Fångst per statistikruta'!$H$44:$H$51</c:f>
              <c:numCache>
                <c:formatCode>#,##0</c:formatCode>
                <c:ptCount val="8"/>
                <c:pt idx="0">
                  <c:v>111398.25</c:v>
                </c:pt>
                <c:pt idx="1">
                  <c:v>32896.75</c:v>
                </c:pt>
                <c:pt idx="2">
                  <c:v>501885.25</c:v>
                </c:pt>
                <c:pt idx="3">
                  <c:v>27133</c:v>
                </c:pt>
                <c:pt idx="4">
                  <c:v>1167720.25</c:v>
                </c:pt>
                <c:pt idx="5">
                  <c:v>8782.25</c:v>
                </c:pt>
                <c:pt idx="6">
                  <c:v>2132835.5</c:v>
                </c:pt>
                <c:pt idx="7">
                  <c:v>79830</c:v>
                </c:pt>
              </c:numCache>
            </c:numRef>
          </c:val>
        </c:ser>
        <c:gapWidth val="10"/>
        <c:overlap val="90"/>
        <c:axId val="46883968"/>
        <c:axId val="46885504"/>
      </c:barChart>
      <c:catAx>
        <c:axId val="468839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6885504"/>
        <c:crosses val="autoZero"/>
        <c:auto val="1"/>
        <c:lblAlgn val="ctr"/>
        <c:lblOffset val="100"/>
      </c:catAx>
      <c:valAx>
        <c:axId val="46885504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6883968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Kilohaili</a:t>
            </a:r>
            <a:endParaRPr lang="en-US" dirty="0"/>
          </a:p>
        </c:rich>
      </c:tx>
    </c:title>
    <c:plotArea>
      <c:layout/>
      <c:barChart>
        <c:barDir val="col"/>
        <c:grouping val="clustered"/>
        <c:ser>
          <c:idx val="1"/>
          <c:order val="0"/>
          <c:tx>
            <c:v>Vassbuk</c:v>
          </c:tx>
          <c:cat>
            <c:numLit>
              <c:formatCode>General</c:formatCode>
              <c:ptCount val="8"/>
              <c:pt idx="0">
                <c:v>19</c:v>
              </c:pt>
              <c:pt idx="1">
                <c:v>20</c:v>
              </c:pt>
              <c:pt idx="2">
                <c:v>23</c:v>
              </c:pt>
              <c:pt idx="3">
                <c:v>24</c:v>
              </c:pt>
              <c:pt idx="4">
                <c:v>27</c:v>
              </c:pt>
              <c:pt idx="5">
                <c:v>28</c:v>
              </c:pt>
              <c:pt idx="6">
                <c:v>31</c:v>
              </c:pt>
              <c:pt idx="7">
                <c:v>32</c:v>
              </c:pt>
            </c:numLit>
          </c:cat>
          <c:val>
            <c:numRef>
              <c:f>'Fångst per statistikruta'!$H$174:$H$181</c:f>
              <c:numCache>
                <c:formatCode>#,##0</c:formatCode>
                <c:ptCount val="8"/>
                <c:pt idx="0">
                  <c:v>10.25</c:v>
                </c:pt>
                <c:pt idx="1">
                  <c:v>500</c:v>
                </c:pt>
                <c:pt idx="2">
                  <c:v>17900.5</c:v>
                </c:pt>
                <c:pt idx="3">
                  <c:v>0</c:v>
                </c:pt>
                <c:pt idx="4">
                  <c:v>127593.25</c:v>
                </c:pt>
                <c:pt idx="5">
                  <c:v>6.25</c:v>
                </c:pt>
                <c:pt idx="6">
                  <c:v>34759</c:v>
                </c:pt>
                <c:pt idx="7">
                  <c:v>1828.25</c:v>
                </c:pt>
              </c:numCache>
            </c:numRef>
          </c:val>
        </c:ser>
        <c:gapWidth val="10"/>
        <c:overlap val="90"/>
        <c:axId val="58859520"/>
        <c:axId val="58861056"/>
      </c:barChart>
      <c:catAx>
        <c:axId val="588595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58861056"/>
        <c:crosses val="autoZero"/>
        <c:auto val="1"/>
        <c:lblAlgn val="ctr"/>
        <c:lblOffset val="100"/>
      </c:catAx>
      <c:valAx>
        <c:axId val="58861056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5885952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Siika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v>Sik</c:v>
          </c:tx>
          <c:cat>
            <c:numLit>
              <c:formatCode>General</c:formatCode>
              <c:ptCount val="8"/>
              <c:pt idx="0">
                <c:v>19</c:v>
              </c:pt>
              <c:pt idx="1">
                <c:v>20</c:v>
              </c:pt>
              <c:pt idx="2">
                <c:v>23</c:v>
              </c:pt>
              <c:pt idx="3">
                <c:v>24</c:v>
              </c:pt>
              <c:pt idx="4">
                <c:v>27</c:v>
              </c:pt>
              <c:pt idx="5">
                <c:v>28</c:v>
              </c:pt>
              <c:pt idx="6">
                <c:v>31</c:v>
              </c:pt>
              <c:pt idx="7">
                <c:v>32</c:v>
              </c:pt>
            </c:numLit>
          </c:cat>
          <c:val>
            <c:numRef>
              <c:f>'Fångst per statistikruta'!$H$18:$H$25</c:f>
              <c:numCache>
                <c:formatCode>#,##0</c:formatCode>
                <c:ptCount val="8"/>
                <c:pt idx="0">
                  <c:v>48558.75</c:v>
                </c:pt>
                <c:pt idx="1">
                  <c:v>27886.75</c:v>
                </c:pt>
                <c:pt idx="2">
                  <c:v>66466.75</c:v>
                </c:pt>
                <c:pt idx="3">
                  <c:v>20433</c:v>
                </c:pt>
                <c:pt idx="4">
                  <c:v>20985.25</c:v>
                </c:pt>
                <c:pt idx="5">
                  <c:v>68771.75</c:v>
                </c:pt>
                <c:pt idx="6">
                  <c:v>262.5</c:v>
                </c:pt>
                <c:pt idx="7">
                  <c:v>13386</c:v>
                </c:pt>
              </c:numCache>
            </c:numRef>
          </c:val>
        </c:ser>
        <c:gapWidth val="10"/>
        <c:overlap val="90"/>
        <c:axId val="43153664"/>
        <c:axId val="43175936"/>
      </c:barChart>
      <c:catAx>
        <c:axId val="431536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3175936"/>
        <c:crosses val="autoZero"/>
        <c:auto val="1"/>
        <c:lblAlgn val="ctr"/>
        <c:lblOffset val="100"/>
      </c:catAx>
      <c:valAx>
        <c:axId val="43175936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3153664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Lohi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2095221401826224"/>
          <c:y val="0.122546249650422"/>
          <c:w val="0.8528307290180972"/>
          <c:h val="0.7808560064207426"/>
        </c:manualLayout>
      </c:layout>
      <c:barChart>
        <c:barDir val="col"/>
        <c:grouping val="clustered"/>
        <c:ser>
          <c:idx val="1"/>
          <c:order val="0"/>
          <c:tx>
            <c:v>Lax</c:v>
          </c:tx>
          <c:cat>
            <c:numLit>
              <c:formatCode>General</c:formatCode>
              <c:ptCount val="8"/>
              <c:pt idx="0">
                <c:v>19</c:v>
              </c:pt>
              <c:pt idx="1">
                <c:v>20</c:v>
              </c:pt>
              <c:pt idx="2">
                <c:v>23</c:v>
              </c:pt>
              <c:pt idx="3">
                <c:v>24</c:v>
              </c:pt>
              <c:pt idx="4">
                <c:v>27</c:v>
              </c:pt>
              <c:pt idx="5">
                <c:v>28</c:v>
              </c:pt>
              <c:pt idx="6">
                <c:v>31</c:v>
              </c:pt>
              <c:pt idx="7">
                <c:v>32</c:v>
              </c:pt>
            </c:numLit>
          </c:cat>
          <c:val>
            <c:numRef>
              <c:f>'Fångst per statistikruta'!$H$31:$H$38</c:f>
              <c:numCache>
                <c:formatCode>#,##0</c:formatCode>
                <c:ptCount val="8"/>
                <c:pt idx="0">
                  <c:v>26157.5</c:v>
                </c:pt>
                <c:pt idx="1">
                  <c:v>48.25</c:v>
                </c:pt>
                <c:pt idx="2">
                  <c:v>3974.25</c:v>
                </c:pt>
                <c:pt idx="3">
                  <c:v>2833.5</c:v>
                </c:pt>
                <c:pt idx="4">
                  <c:v>3099.25</c:v>
                </c:pt>
                <c:pt idx="5">
                  <c:v>1078.25</c:v>
                </c:pt>
                <c:pt idx="6">
                  <c:v>137</c:v>
                </c:pt>
                <c:pt idx="7">
                  <c:v>4600.75</c:v>
                </c:pt>
              </c:numCache>
            </c:numRef>
          </c:val>
        </c:ser>
        <c:gapWidth val="10"/>
        <c:overlap val="90"/>
        <c:axId val="43218048"/>
        <c:axId val="43219584"/>
      </c:barChart>
      <c:catAx>
        <c:axId val="432180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3219584"/>
        <c:crosses val="autoZero"/>
        <c:auto val="1"/>
        <c:lblAlgn val="ctr"/>
        <c:lblOffset val="100"/>
      </c:catAx>
      <c:valAx>
        <c:axId val="43219584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3218048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Taimen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v>Öring</c:v>
          </c:tx>
          <c:cat>
            <c:numLit>
              <c:formatCode>General</c:formatCode>
              <c:ptCount val="8"/>
              <c:pt idx="0">
                <c:v>19</c:v>
              </c:pt>
              <c:pt idx="1">
                <c:v>20</c:v>
              </c:pt>
              <c:pt idx="2">
                <c:v>23</c:v>
              </c:pt>
              <c:pt idx="3">
                <c:v>24</c:v>
              </c:pt>
              <c:pt idx="4">
                <c:v>27</c:v>
              </c:pt>
              <c:pt idx="5">
                <c:v>28</c:v>
              </c:pt>
              <c:pt idx="6">
                <c:v>31</c:v>
              </c:pt>
              <c:pt idx="7">
                <c:v>32</c:v>
              </c:pt>
            </c:numLit>
          </c:cat>
          <c:val>
            <c:numRef>
              <c:f>'Fångst per statistikruta'!$H$161:$H$168</c:f>
              <c:numCache>
                <c:formatCode>#,##0</c:formatCode>
                <c:ptCount val="8"/>
                <c:pt idx="0">
                  <c:v>3618.25</c:v>
                </c:pt>
                <c:pt idx="1">
                  <c:v>818</c:v>
                </c:pt>
                <c:pt idx="2">
                  <c:v>1393.5</c:v>
                </c:pt>
                <c:pt idx="3">
                  <c:v>932</c:v>
                </c:pt>
                <c:pt idx="4">
                  <c:v>700.25</c:v>
                </c:pt>
                <c:pt idx="5">
                  <c:v>6533</c:v>
                </c:pt>
                <c:pt idx="6">
                  <c:v>13.25</c:v>
                </c:pt>
                <c:pt idx="7">
                  <c:v>2410.25</c:v>
                </c:pt>
              </c:numCache>
            </c:numRef>
          </c:val>
        </c:ser>
        <c:gapWidth val="10"/>
        <c:overlap val="90"/>
        <c:axId val="43458560"/>
        <c:axId val="43460096"/>
      </c:barChart>
      <c:catAx>
        <c:axId val="434585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3460096"/>
        <c:crosses val="autoZero"/>
        <c:auto val="1"/>
        <c:lblAlgn val="ctr"/>
        <c:lblOffset val="100"/>
      </c:catAx>
      <c:valAx>
        <c:axId val="43460096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3458560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Hauki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v>Gädda</c:v>
          </c:tx>
          <c:cat>
            <c:numLit>
              <c:formatCode>General</c:formatCode>
              <c:ptCount val="8"/>
              <c:pt idx="0">
                <c:v>19</c:v>
              </c:pt>
              <c:pt idx="1">
                <c:v>20</c:v>
              </c:pt>
              <c:pt idx="2">
                <c:v>23</c:v>
              </c:pt>
              <c:pt idx="3">
                <c:v>24</c:v>
              </c:pt>
              <c:pt idx="4">
                <c:v>27</c:v>
              </c:pt>
              <c:pt idx="5">
                <c:v>28</c:v>
              </c:pt>
              <c:pt idx="6">
                <c:v>31</c:v>
              </c:pt>
              <c:pt idx="7">
                <c:v>32</c:v>
              </c:pt>
            </c:numLit>
          </c:cat>
          <c:val>
            <c:numRef>
              <c:f>'Fångst per statistikruta'!$H$57:$H$64</c:f>
              <c:numCache>
                <c:formatCode>#,##0</c:formatCode>
                <c:ptCount val="8"/>
                <c:pt idx="0">
                  <c:v>11031.25</c:v>
                </c:pt>
                <c:pt idx="1">
                  <c:v>386.75</c:v>
                </c:pt>
                <c:pt idx="2">
                  <c:v>24949.5</c:v>
                </c:pt>
                <c:pt idx="3">
                  <c:v>4059.75</c:v>
                </c:pt>
                <c:pt idx="4">
                  <c:v>2030.5</c:v>
                </c:pt>
                <c:pt idx="5">
                  <c:v>15845.5</c:v>
                </c:pt>
                <c:pt idx="6">
                  <c:v>26</c:v>
                </c:pt>
                <c:pt idx="7">
                  <c:v>3691</c:v>
                </c:pt>
              </c:numCache>
            </c:numRef>
          </c:val>
        </c:ser>
        <c:gapWidth val="10"/>
        <c:overlap val="90"/>
        <c:axId val="43489920"/>
        <c:axId val="43508096"/>
      </c:barChart>
      <c:catAx>
        <c:axId val="434899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3508096"/>
        <c:crosses val="autoZero"/>
        <c:auto val="1"/>
        <c:lblAlgn val="ctr"/>
        <c:lblOffset val="100"/>
      </c:catAx>
      <c:valAx>
        <c:axId val="43508096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3489920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Kuha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v>Gös</c:v>
          </c:tx>
          <c:cat>
            <c:numLit>
              <c:formatCode>General</c:formatCode>
              <c:ptCount val="8"/>
              <c:pt idx="0">
                <c:v>19</c:v>
              </c:pt>
              <c:pt idx="1">
                <c:v>20</c:v>
              </c:pt>
              <c:pt idx="2">
                <c:v>23</c:v>
              </c:pt>
              <c:pt idx="3">
                <c:v>24</c:v>
              </c:pt>
              <c:pt idx="4">
                <c:v>27</c:v>
              </c:pt>
              <c:pt idx="5">
                <c:v>28</c:v>
              </c:pt>
              <c:pt idx="6">
                <c:v>31</c:v>
              </c:pt>
              <c:pt idx="7">
                <c:v>32</c:v>
              </c:pt>
            </c:numLit>
          </c:cat>
          <c:val>
            <c:numRef>
              <c:f>'Fångst per statistikruta'!$H$70:$H$77</c:f>
              <c:numCache>
                <c:formatCode>#,##0</c:formatCode>
                <c:ptCount val="8"/>
                <c:pt idx="0">
                  <c:v>2471</c:v>
                </c:pt>
                <c:pt idx="1">
                  <c:v>28</c:v>
                </c:pt>
                <c:pt idx="2">
                  <c:v>466.5</c:v>
                </c:pt>
                <c:pt idx="3">
                  <c:v>390.5</c:v>
                </c:pt>
                <c:pt idx="4">
                  <c:v>14.5</c:v>
                </c:pt>
                <c:pt idx="5">
                  <c:v>257.5</c:v>
                </c:pt>
                <c:pt idx="6">
                  <c:v>4.5</c:v>
                </c:pt>
                <c:pt idx="7">
                  <c:v>1483.75</c:v>
                </c:pt>
              </c:numCache>
            </c:numRef>
          </c:val>
        </c:ser>
        <c:gapWidth val="10"/>
        <c:overlap val="90"/>
        <c:axId val="46642688"/>
        <c:axId val="46644224"/>
      </c:barChart>
      <c:catAx>
        <c:axId val="466426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6644224"/>
        <c:crosses val="autoZero"/>
        <c:auto val="1"/>
        <c:lblAlgn val="ctr"/>
        <c:lblOffset val="100"/>
      </c:catAx>
      <c:valAx>
        <c:axId val="46644224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6642688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Made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v>Lake</c:v>
          </c:tx>
          <c:cat>
            <c:numLit>
              <c:formatCode>General</c:formatCode>
              <c:ptCount val="8"/>
              <c:pt idx="0">
                <c:v>19</c:v>
              </c:pt>
              <c:pt idx="1">
                <c:v>20</c:v>
              </c:pt>
              <c:pt idx="2">
                <c:v>23</c:v>
              </c:pt>
              <c:pt idx="3">
                <c:v>24</c:v>
              </c:pt>
              <c:pt idx="4">
                <c:v>27</c:v>
              </c:pt>
              <c:pt idx="5">
                <c:v>28</c:v>
              </c:pt>
              <c:pt idx="6">
                <c:v>31</c:v>
              </c:pt>
              <c:pt idx="7">
                <c:v>32</c:v>
              </c:pt>
            </c:numLit>
          </c:cat>
          <c:val>
            <c:numRef>
              <c:f>'Fångst per statistikruta'!$H$109:$H$116</c:f>
              <c:numCache>
                <c:formatCode>#,##0</c:formatCode>
                <c:ptCount val="8"/>
                <c:pt idx="0">
                  <c:v>7685.5</c:v>
                </c:pt>
                <c:pt idx="1">
                  <c:v>607.75</c:v>
                </c:pt>
                <c:pt idx="2">
                  <c:v>4446.5</c:v>
                </c:pt>
                <c:pt idx="3">
                  <c:v>2952.5</c:v>
                </c:pt>
                <c:pt idx="4">
                  <c:v>58.5</c:v>
                </c:pt>
                <c:pt idx="5">
                  <c:v>110</c:v>
                </c:pt>
                <c:pt idx="6">
                  <c:v>9</c:v>
                </c:pt>
                <c:pt idx="7">
                  <c:v>357</c:v>
                </c:pt>
              </c:numCache>
            </c:numRef>
          </c:val>
        </c:ser>
        <c:gapWidth val="10"/>
        <c:overlap val="90"/>
        <c:axId val="46813568"/>
        <c:axId val="46815104"/>
      </c:barChart>
      <c:catAx>
        <c:axId val="468135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6815104"/>
        <c:crosses val="autoZero"/>
        <c:auto val="1"/>
        <c:lblAlgn val="ctr"/>
        <c:lblOffset val="100"/>
      </c:catAx>
      <c:valAx>
        <c:axId val="46815104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6813568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Lahna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v>Braxen</c:v>
          </c:tx>
          <c:cat>
            <c:numLit>
              <c:formatCode>General</c:formatCode>
              <c:ptCount val="8"/>
              <c:pt idx="0">
                <c:v>19</c:v>
              </c:pt>
              <c:pt idx="1">
                <c:v>20</c:v>
              </c:pt>
              <c:pt idx="2">
                <c:v>23</c:v>
              </c:pt>
              <c:pt idx="3">
                <c:v>24</c:v>
              </c:pt>
              <c:pt idx="4">
                <c:v>27</c:v>
              </c:pt>
              <c:pt idx="5">
                <c:v>28</c:v>
              </c:pt>
              <c:pt idx="6">
                <c:v>31</c:v>
              </c:pt>
              <c:pt idx="7">
                <c:v>32</c:v>
              </c:pt>
            </c:numLit>
          </c:cat>
          <c:val>
            <c:numRef>
              <c:f>'Fångst per statistikruta'!$H$96:$H$103</c:f>
              <c:numCache>
                <c:formatCode>#,##0</c:formatCode>
                <c:ptCount val="8"/>
                <c:pt idx="0">
                  <c:v>55984.25</c:v>
                </c:pt>
                <c:pt idx="1">
                  <c:v>4045</c:v>
                </c:pt>
                <c:pt idx="2">
                  <c:v>4045.25</c:v>
                </c:pt>
                <c:pt idx="3">
                  <c:v>34058.5</c:v>
                </c:pt>
                <c:pt idx="4">
                  <c:v>495</c:v>
                </c:pt>
                <c:pt idx="5">
                  <c:v>8217.75</c:v>
                </c:pt>
                <c:pt idx="6">
                  <c:v>91</c:v>
                </c:pt>
                <c:pt idx="7">
                  <c:v>1920.75</c:v>
                </c:pt>
              </c:numCache>
            </c:numRef>
          </c:val>
        </c:ser>
        <c:gapWidth val="10"/>
        <c:overlap val="90"/>
        <c:axId val="46840832"/>
        <c:axId val="46727936"/>
      </c:barChart>
      <c:catAx>
        <c:axId val="468408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6727936"/>
        <c:crosses val="autoZero"/>
        <c:auto val="1"/>
        <c:lblAlgn val="ctr"/>
        <c:lblOffset val="100"/>
      </c:catAx>
      <c:valAx>
        <c:axId val="46727936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6840832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Särki</a:t>
            </a:r>
            <a:endParaRPr lang="en-US" dirty="0"/>
          </a:p>
        </c:rich>
      </c:tx>
    </c:title>
    <c:plotArea>
      <c:layout/>
      <c:barChart>
        <c:barDir val="col"/>
        <c:grouping val="clustered"/>
        <c:ser>
          <c:idx val="1"/>
          <c:order val="0"/>
          <c:tx>
            <c:v>Mört</c:v>
          </c:tx>
          <c:cat>
            <c:numLit>
              <c:formatCode>General</c:formatCode>
              <c:ptCount val="8"/>
              <c:pt idx="0">
                <c:v>19</c:v>
              </c:pt>
              <c:pt idx="1">
                <c:v>20</c:v>
              </c:pt>
              <c:pt idx="2">
                <c:v>23</c:v>
              </c:pt>
              <c:pt idx="3">
                <c:v>24</c:v>
              </c:pt>
              <c:pt idx="4">
                <c:v>27</c:v>
              </c:pt>
              <c:pt idx="5">
                <c:v>28</c:v>
              </c:pt>
              <c:pt idx="6">
                <c:v>31</c:v>
              </c:pt>
              <c:pt idx="7">
                <c:v>32</c:v>
              </c:pt>
            </c:numLit>
          </c:cat>
          <c:val>
            <c:numRef>
              <c:f>'Fångst per statistikruta'!$H$135:$H$142</c:f>
              <c:numCache>
                <c:formatCode>#,##0</c:formatCode>
                <c:ptCount val="8"/>
                <c:pt idx="0">
                  <c:v>10933.25</c:v>
                </c:pt>
                <c:pt idx="1">
                  <c:v>1361.75</c:v>
                </c:pt>
                <c:pt idx="2">
                  <c:v>8542.5</c:v>
                </c:pt>
                <c:pt idx="3">
                  <c:v>1995.75</c:v>
                </c:pt>
                <c:pt idx="4">
                  <c:v>2403.5</c:v>
                </c:pt>
                <c:pt idx="5">
                  <c:v>24471</c:v>
                </c:pt>
                <c:pt idx="6">
                  <c:v>42.5</c:v>
                </c:pt>
                <c:pt idx="7">
                  <c:v>1923.75</c:v>
                </c:pt>
              </c:numCache>
            </c:numRef>
          </c:val>
        </c:ser>
        <c:gapWidth val="10"/>
        <c:overlap val="90"/>
        <c:axId val="46774144"/>
        <c:axId val="46775680"/>
      </c:barChart>
      <c:catAx>
        <c:axId val="467741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6775680"/>
        <c:crosses val="autoZero"/>
        <c:auto val="1"/>
        <c:lblAlgn val="ctr"/>
        <c:lblOffset val="100"/>
      </c:catAx>
      <c:valAx>
        <c:axId val="46775680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6774144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2014-08-12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2014-08-12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2014-08-12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2014-08-12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2014-08-12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2014-08-12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2014-08-12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2014-08-12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2014-08-12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2014-08-12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2014-08-12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FE332-A0E1-4B86-9183-6C2FDA606ED3}" type="datetimeFigureOut">
              <a:rPr lang="sv-SE" smtClean="0"/>
              <a:pPr/>
              <a:t>2014-08-12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9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0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1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3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4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467544" y="620688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 smtClean="0"/>
              <a:t>Saaliit (kg) </a:t>
            </a:r>
            <a:r>
              <a:rPr lang="fi-FI" sz="3600" b="1" dirty="0" smtClean="0"/>
              <a:t>lajeittain </a:t>
            </a:r>
            <a:r>
              <a:rPr lang="fi-FI" sz="3600" b="1" dirty="0" smtClean="0"/>
              <a:t>ja </a:t>
            </a:r>
            <a:r>
              <a:rPr lang="fi-FI" sz="3600" b="1" dirty="0" err="1" smtClean="0"/>
              <a:t>tilastoruuduttain</a:t>
            </a:r>
            <a:r>
              <a:rPr lang="fi-FI" sz="3600" b="1" dirty="0" smtClean="0"/>
              <a:t> ammattimaisessa </a:t>
            </a:r>
            <a:r>
              <a:rPr lang="fi-FI" sz="3600" b="1" dirty="0" smtClean="0"/>
              <a:t>kalastuksessa </a:t>
            </a:r>
            <a:r>
              <a:rPr lang="fi-FI" sz="3600" b="1" dirty="0" smtClean="0"/>
              <a:t>vuosien </a:t>
            </a:r>
            <a:r>
              <a:rPr lang="fi-FI" sz="3600" b="1" dirty="0" smtClean="0"/>
              <a:t>2009-2012 keskiarvoina</a:t>
            </a:r>
            <a:endParaRPr lang="sv-SE" sz="3600" b="1" dirty="0"/>
          </a:p>
        </p:txBody>
      </p:sp>
      <p:pic>
        <p:nvPicPr>
          <p:cNvPr id="10" name="Bildobjekt 4" descr="top_banner_0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2708920"/>
            <a:ext cx="1356925" cy="70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Kuva 1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4952" y="3789040"/>
            <a:ext cx="172819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Bildobjekt 2" descr="500px-Närpiö.vaakuna.svg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2708920"/>
            <a:ext cx="6223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Bildobjekt 5" descr="500px-Kaskinen.vaakuna.svg.t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560" y="3573016"/>
            <a:ext cx="6127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Bildobjekt 6" descr="422px-Kristiinankaupunki.vaakuna.svg.t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4437112"/>
            <a:ext cx="61595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Bildobjekt 11" descr="Pohjanmaa_vari_150rgb_jpeg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7984" y="2780928"/>
            <a:ext cx="1152525" cy="100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Bildobjekt 10" descr="havkraftEU_cmyk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948264" y="2708920"/>
            <a:ext cx="1404938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Bildobjekt 9" descr="alue_SWE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868144" y="4149080"/>
            <a:ext cx="24257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691680" y="548680"/>
          <a:ext cx="547260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619672" y="476672"/>
          <a:ext cx="576064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547664" y="548680"/>
          <a:ext cx="561662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619672" y="476672"/>
          <a:ext cx="5760640" cy="4536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691680" y="548680"/>
          <a:ext cx="583264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691680" y="476672"/>
          <a:ext cx="554461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619672" y="620688"/>
          <a:ext cx="576064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pic>
        <p:nvPicPr>
          <p:cNvPr id="8" name="Bildobjekt 7" descr="Statistiska fångstrutor, Österbotte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11760" y="188640"/>
            <a:ext cx="4248472" cy="5145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1619672" y="620688"/>
          <a:ext cx="5760640" cy="439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1619672" y="692696"/>
          <a:ext cx="561662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691680" y="620688"/>
          <a:ext cx="540060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763688" y="548680"/>
          <a:ext cx="540060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691680" y="620688"/>
          <a:ext cx="568863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619672" y="548680"/>
          <a:ext cx="54006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619672" y="548680"/>
          <a:ext cx="5616624" cy="4494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154</Words>
  <Application>Microsoft Office PowerPoint</Application>
  <PresentationFormat>Bildspel på skärmen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17" baseType="lpstr">
      <vt:lpstr>Office-tema</vt:lpstr>
      <vt:lpstr>Bild 1</vt:lpstr>
      <vt:lpstr>Bild 2</vt:lpstr>
      <vt:lpstr>Bild 3</vt:lpstr>
      <vt:lpstr>Bild 4</vt:lpstr>
      <vt:lpstr>Bild 5</vt:lpstr>
      <vt:lpstr>Bild 6</vt:lpstr>
      <vt:lpstr>Bild 7</vt:lpstr>
      <vt:lpstr>Bild 8</vt:lpstr>
      <vt:lpstr>Bild 9</vt:lpstr>
      <vt:lpstr>Bild 10</vt:lpstr>
      <vt:lpstr>Bild 11</vt:lpstr>
      <vt:lpstr>Bild 12</vt:lpstr>
      <vt:lpstr>Bild 13</vt:lpstr>
      <vt:lpstr>Bild 14</vt:lpstr>
      <vt:lpstr>Bild 15</vt:lpstr>
      <vt:lpstr>Bild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 </dc:creator>
  <cp:lastModifiedBy> </cp:lastModifiedBy>
  <cp:revision>10</cp:revision>
  <dcterms:created xsi:type="dcterms:W3CDTF">2014-07-07T10:31:23Z</dcterms:created>
  <dcterms:modified xsi:type="dcterms:W3CDTF">2014-08-12T10:37:27Z</dcterms:modified>
</cp:coreProperties>
</file>