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62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Rapporter%20mm\Statistik,%20bearbetad\Yrkesfiskets%20m&#229;natliga%20f&#229;ngster%202009-2012%20i%20Kvar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sv-SE" dirty="0" err="1" smtClean="0"/>
              <a:t>Ahven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Abborre</c:v>
          </c:tx>
          <c:val>
            <c:numRef>
              <c:f>'Månatliga fångster'!$H$4:$H$15</c:f>
              <c:numCache>
                <c:formatCode>0</c:formatCode>
                <c:ptCount val="12"/>
                <c:pt idx="0">
                  <c:v>4123.75</c:v>
                </c:pt>
                <c:pt idx="1">
                  <c:v>3572.75</c:v>
                </c:pt>
                <c:pt idx="2">
                  <c:v>4472.25</c:v>
                </c:pt>
                <c:pt idx="3">
                  <c:v>30343.25</c:v>
                </c:pt>
                <c:pt idx="4">
                  <c:v>34383.5</c:v>
                </c:pt>
                <c:pt idx="5">
                  <c:v>21659</c:v>
                </c:pt>
                <c:pt idx="6">
                  <c:v>33652.5</c:v>
                </c:pt>
                <c:pt idx="7">
                  <c:v>40729.25</c:v>
                </c:pt>
                <c:pt idx="8">
                  <c:v>28754.5</c:v>
                </c:pt>
                <c:pt idx="9">
                  <c:v>24053</c:v>
                </c:pt>
                <c:pt idx="10">
                  <c:v>21596</c:v>
                </c:pt>
                <c:pt idx="11">
                  <c:v>7329.5</c:v>
                </c:pt>
              </c:numCache>
            </c:numRef>
          </c:val>
        </c:ser>
        <c:gapWidth val="10"/>
        <c:overlap val="90"/>
        <c:axId val="73879936"/>
        <c:axId val="73881472"/>
      </c:barChart>
      <c:catAx>
        <c:axId val="73879936"/>
        <c:scaling>
          <c:orientation val="minMax"/>
        </c:scaling>
        <c:axPos val="b"/>
        <c:tickLblPos val="nextTo"/>
        <c:crossAx val="73881472"/>
        <c:crosses val="autoZero"/>
        <c:auto val="1"/>
        <c:lblAlgn val="ctr"/>
        <c:lblOffset val="100"/>
      </c:catAx>
      <c:valAx>
        <c:axId val="73881472"/>
        <c:scaling>
          <c:orientation val="minMax"/>
        </c:scaling>
        <c:axPos val="l"/>
        <c:majorGridlines/>
        <c:numFmt formatCode="0" sourceLinked="1"/>
        <c:tickLblPos val="nextTo"/>
        <c:crossAx val="73879936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Säynävä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Id</c:v>
          </c:tx>
          <c:val>
            <c:numRef>
              <c:f>'Månatliga fångster'!$H$169:$H$180</c:f>
              <c:numCache>
                <c:formatCode>0</c:formatCode>
                <c:ptCount val="12"/>
                <c:pt idx="0">
                  <c:v>483.75</c:v>
                </c:pt>
                <c:pt idx="1">
                  <c:v>487.5</c:v>
                </c:pt>
                <c:pt idx="2">
                  <c:v>700</c:v>
                </c:pt>
                <c:pt idx="3">
                  <c:v>1097.25</c:v>
                </c:pt>
                <c:pt idx="4">
                  <c:v>1104.5</c:v>
                </c:pt>
                <c:pt idx="5">
                  <c:v>683.25</c:v>
                </c:pt>
                <c:pt idx="6">
                  <c:v>884.25</c:v>
                </c:pt>
                <c:pt idx="7">
                  <c:v>1052</c:v>
                </c:pt>
                <c:pt idx="8">
                  <c:v>1078.25</c:v>
                </c:pt>
                <c:pt idx="9">
                  <c:v>899.75</c:v>
                </c:pt>
                <c:pt idx="10">
                  <c:v>1051.25</c:v>
                </c:pt>
                <c:pt idx="11">
                  <c:v>657.25</c:v>
                </c:pt>
              </c:numCache>
            </c:numRef>
          </c:val>
        </c:ser>
        <c:gapWidth val="10"/>
        <c:overlap val="90"/>
        <c:axId val="44861696"/>
        <c:axId val="44883968"/>
      </c:barChart>
      <c:catAx>
        <c:axId val="44861696"/>
        <c:scaling>
          <c:orientation val="minMax"/>
        </c:scaling>
        <c:axPos val="b"/>
        <c:tickLblPos val="nextTo"/>
        <c:crossAx val="44883968"/>
        <c:crosses val="autoZero"/>
        <c:auto val="1"/>
        <c:lblAlgn val="ctr"/>
        <c:lblOffset val="100"/>
      </c:catAx>
      <c:valAx>
        <c:axId val="44883968"/>
        <c:scaling>
          <c:orientation val="minMax"/>
        </c:scaling>
        <c:axPos val="l"/>
        <c:majorGridlines/>
        <c:numFmt formatCode="0" sourceLinked="1"/>
        <c:tickLblPos val="nextTo"/>
        <c:crossAx val="44861696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Kuore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Nors</c:v>
          </c:tx>
          <c:val>
            <c:numRef>
              <c:f>'Månatliga fångster'!$H$94:$H$105</c:f>
              <c:numCache>
                <c:formatCode>0</c:formatCode>
                <c:ptCount val="12"/>
                <c:pt idx="0" formatCode="General">
                  <c:v>4162</c:v>
                </c:pt>
                <c:pt idx="1">
                  <c:v>4305</c:v>
                </c:pt>
                <c:pt idx="2">
                  <c:v>2957</c:v>
                </c:pt>
                <c:pt idx="3">
                  <c:v>17835.75</c:v>
                </c:pt>
                <c:pt idx="4">
                  <c:v>32412</c:v>
                </c:pt>
                <c:pt idx="5">
                  <c:v>233.25</c:v>
                </c:pt>
                <c:pt idx="6">
                  <c:v>149.25</c:v>
                </c:pt>
                <c:pt idx="7">
                  <c:v>441.5</c:v>
                </c:pt>
                <c:pt idx="8">
                  <c:v>321.75</c:v>
                </c:pt>
                <c:pt idx="9">
                  <c:v>545.75</c:v>
                </c:pt>
                <c:pt idx="10">
                  <c:v>554.5</c:v>
                </c:pt>
                <c:pt idx="11">
                  <c:v>1658.75</c:v>
                </c:pt>
              </c:numCache>
            </c:numRef>
          </c:val>
        </c:ser>
        <c:gapWidth val="10"/>
        <c:overlap val="90"/>
        <c:axId val="44938368"/>
        <c:axId val="44939904"/>
      </c:barChart>
      <c:catAx>
        <c:axId val="44938368"/>
        <c:scaling>
          <c:orientation val="minMax"/>
        </c:scaling>
        <c:axPos val="b"/>
        <c:tickLblPos val="nextTo"/>
        <c:crossAx val="44939904"/>
        <c:crosses val="autoZero"/>
        <c:auto val="1"/>
        <c:lblAlgn val="ctr"/>
        <c:lblOffset val="100"/>
      </c:catAx>
      <c:valAx>
        <c:axId val="44939904"/>
        <c:scaling>
          <c:orientation val="minMax"/>
        </c:scaling>
        <c:axPos val="l"/>
        <c:majorGridlines/>
        <c:numFmt formatCode="General" sourceLinked="1"/>
        <c:tickLblPos val="nextTo"/>
        <c:crossAx val="4493836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Muikku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Siklöja</c:v>
          </c:tx>
          <c:val>
            <c:numRef>
              <c:f>'Månatliga fångster'!$H$139:$H$150</c:f>
              <c:numCache>
                <c:formatCode>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3.75</c:v>
                </c:pt>
                <c:pt idx="4">
                  <c:v>164.5</c:v>
                </c:pt>
                <c:pt idx="5">
                  <c:v>1286</c:v>
                </c:pt>
                <c:pt idx="6">
                  <c:v>999.75</c:v>
                </c:pt>
                <c:pt idx="7">
                  <c:v>589.25</c:v>
                </c:pt>
                <c:pt idx="8">
                  <c:v>874.5</c:v>
                </c:pt>
                <c:pt idx="9">
                  <c:v>1351</c:v>
                </c:pt>
                <c:pt idx="10">
                  <c:v>255.25</c:v>
                </c:pt>
                <c:pt idx="11">
                  <c:v>22</c:v>
                </c:pt>
              </c:numCache>
            </c:numRef>
          </c:val>
        </c:ser>
        <c:gapWidth val="10"/>
        <c:overlap val="90"/>
        <c:axId val="44974080"/>
        <c:axId val="44975616"/>
      </c:barChart>
      <c:catAx>
        <c:axId val="44974080"/>
        <c:scaling>
          <c:orientation val="minMax"/>
        </c:scaling>
        <c:axPos val="b"/>
        <c:tickLblPos val="nextTo"/>
        <c:crossAx val="44975616"/>
        <c:crosses val="autoZero"/>
        <c:auto val="1"/>
        <c:lblAlgn val="ctr"/>
        <c:lblOffset val="100"/>
      </c:catAx>
      <c:valAx>
        <c:axId val="44975616"/>
        <c:scaling>
          <c:orientation val="minMax"/>
        </c:scaling>
        <c:axPos val="l"/>
        <c:majorGridlines/>
        <c:numFmt formatCode="0" sourceLinked="1"/>
        <c:tickLblPos val="nextTo"/>
        <c:crossAx val="4497408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sv-SE" dirty="0" err="1" smtClean="0"/>
              <a:t>Silakka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Strömming</c:v>
          </c:tx>
          <c:val>
            <c:numRef>
              <c:f>'Månatliga fångster'!$H$49:$H$60</c:f>
              <c:numCache>
                <c:formatCode>0</c:formatCode>
                <c:ptCount val="12"/>
                <c:pt idx="0">
                  <c:v>228451</c:v>
                </c:pt>
                <c:pt idx="1">
                  <c:v>284200.5</c:v>
                </c:pt>
                <c:pt idx="2">
                  <c:v>215877.5</c:v>
                </c:pt>
                <c:pt idx="3">
                  <c:v>581604.75</c:v>
                </c:pt>
                <c:pt idx="4">
                  <c:v>489739.25</c:v>
                </c:pt>
                <c:pt idx="5">
                  <c:v>360577.5</c:v>
                </c:pt>
                <c:pt idx="6">
                  <c:v>725234.75</c:v>
                </c:pt>
                <c:pt idx="7">
                  <c:v>740940.75</c:v>
                </c:pt>
                <c:pt idx="8">
                  <c:v>151812.25</c:v>
                </c:pt>
                <c:pt idx="9">
                  <c:v>68698</c:v>
                </c:pt>
                <c:pt idx="10">
                  <c:v>127813</c:v>
                </c:pt>
                <c:pt idx="11">
                  <c:v>87282</c:v>
                </c:pt>
              </c:numCache>
            </c:numRef>
          </c:val>
        </c:ser>
        <c:gapWidth val="10"/>
        <c:overlap val="90"/>
        <c:axId val="44997248"/>
        <c:axId val="45027712"/>
      </c:barChart>
      <c:catAx>
        <c:axId val="44997248"/>
        <c:scaling>
          <c:orientation val="minMax"/>
        </c:scaling>
        <c:axPos val="b"/>
        <c:tickLblPos val="nextTo"/>
        <c:crossAx val="45027712"/>
        <c:crosses val="autoZero"/>
        <c:auto val="1"/>
        <c:lblAlgn val="ctr"/>
        <c:lblOffset val="100"/>
      </c:catAx>
      <c:valAx>
        <c:axId val="45027712"/>
        <c:scaling>
          <c:orientation val="minMax"/>
        </c:scaling>
        <c:axPos val="l"/>
        <c:majorGridlines/>
        <c:numFmt formatCode="0" sourceLinked="1"/>
        <c:tickLblPos val="nextTo"/>
        <c:crossAx val="44997248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Kilohaili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Vassbuk</c:v>
          </c:tx>
          <c:val>
            <c:numRef>
              <c:f>'Månatliga fångster'!$H$199:$H$210</c:f>
              <c:numCache>
                <c:formatCode>0</c:formatCode>
                <c:ptCount val="12"/>
                <c:pt idx="0">
                  <c:v>10455.5</c:v>
                </c:pt>
                <c:pt idx="1">
                  <c:v>9875</c:v>
                </c:pt>
                <c:pt idx="2">
                  <c:v>1500.25</c:v>
                </c:pt>
                <c:pt idx="3">
                  <c:v>13225</c:v>
                </c:pt>
                <c:pt idx="4">
                  <c:v>2725</c:v>
                </c:pt>
                <c:pt idx="5">
                  <c:v>0</c:v>
                </c:pt>
                <c:pt idx="6">
                  <c:v>17667.5</c:v>
                </c:pt>
                <c:pt idx="7">
                  <c:v>83044.25</c:v>
                </c:pt>
                <c:pt idx="8">
                  <c:v>22231.25</c:v>
                </c:pt>
                <c:pt idx="9">
                  <c:v>11613.25</c:v>
                </c:pt>
                <c:pt idx="10">
                  <c:v>5010.5</c:v>
                </c:pt>
                <c:pt idx="11">
                  <c:v>5250</c:v>
                </c:pt>
              </c:numCache>
            </c:numRef>
          </c:val>
        </c:ser>
        <c:gapWidth val="10"/>
        <c:overlap val="90"/>
        <c:axId val="45061632"/>
        <c:axId val="45063168"/>
      </c:barChart>
      <c:catAx>
        <c:axId val="45061632"/>
        <c:scaling>
          <c:orientation val="minMax"/>
        </c:scaling>
        <c:axPos val="b"/>
        <c:tickLblPos val="nextTo"/>
        <c:crossAx val="45063168"/>
        <c:crosses val="autoZero"/>
        <c:auto val="1"/>
        <c:lblAlgn val="ctr"/>
        <c:lblOffset val="100"/>
      </c:catAx>
      <c:valAx>
        <c:axId val="45063168"/>
        <c:scaling>
          <c:orientation val="minMax"/>
        </c:scaling>
        <c:axPos val="l"/>
        <c:majorGridlines/>
        <c:numFmt formatCode="0" sourceLinked="1"/>
        <c:tickLblPos val="nextTo"/>
        <c:crossAx val="4506163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sv-SE" dirty="0" err="1" smtClean="0"/>
              <a:t>Siika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Sik</c:v>
          </c:tx>
          <c:val>
            <c:numRef>
              <c:f>'Månatliga fångster'!$H$19:$H$30</c:f>
              <c:numCache>
                <c:formatCode>0</c:formatCode>
                <c:ptCount val="12"/>
                <c:pt idx="0">
                  <c:v>9671.25</c:v>
                </c:pt>
                <c:pt idx="1">
                  <c:v>9699</c:v>
                </c:pt>
                <c:pt idx="2">
                  <c:v>6142.25</c:v>
                </c:pt>
                <c:pt idx="3">
                  <c:v>8818</c:v>
                </c:pt>
                <c:pt idx="4">
                  <c:v>27309.75</c:v>
                </c:pt>
                <c:pt idx="5">
                  <c:v>34105.25</c:v>
                </c:pt>
                <c:pt idx="6">
                  <c:v>26845</c:v>
                </c:pt>
                <c:pt idx="7">
                  <c:v>35328.75</c:v>
                </c:pt>
                <c:pt idx="8">
                  <c:v>42160.5</c:v>
                </c:pt>
                <c:pt idx="9">
                  <c:v>39989.25</c:v>
                </c:pt>
                <c:pt idx="10">
                  <c:v>18991</c:v>
                </c:pt>
                <c:pt idx="11">
                  <c:v>7690.75</c:v>
                </c:pt>
              </c:numCache>
            </c:numRef>
          </c:val>
        </c:ser>
        <c:gapWidth val="10"/>
        <c:overlap val="90"/>
        <c:axId val="42647552"/>
        <c:axId val="42649088"/>
      </c:barChart>
      <c:catAx>
        <c:axId val="42647552"/>
        <c:scaling>
          <c:orientation val="minMax"/>
        </c:scaling>
        <c:axPos val="b"/>
        <c:tickLblPos val="nextTo"/>
        <c:crossAx val="42649088"/>
        <c:crosses val="autoZero"/>
        <c:auto val="1"/>
        <c:lblAlgn val="ctr"/>
        <c:lblOffset val="100"/>
      </c:catAx>
      <c:valAx>
        <c:axId val="42649088"/>
        <c:scaling>
          <c:orientation val="minMax"/>
        </c:scaling>
        <c:axPos val="l"/>
        <c:majorGridlines/>
        <c:numFmt formatCode="0" sourceLinked="1"/>
        <c:tickLblPos val="nextTo"/>
        <c:crossAx val="4264755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sv-SE" dirty="0" err="1" smtClean="0"/>
              <a:t>Lohi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Lax</c:v>
          </c:tx>
          <c:val>
            <c:numRef>
              <c:f>'Månatliga fångster'!$H$34:$H$45</c:f>
              <c:numCache>
                <c:formatCode>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1.5</c:v>
                </c:pt>
                <c:pt idx="4">
                  <c:v>0.75000000000000011</c:v>
                </c:pt>
                <c:pt idx="5">
                  <c:v>32738.75</c:v>
                </c:pt>
                <c:pt idx="6">
                  <c:v>7851.25</c:v>
                </c:pt>
                <c:pt idx="7">
                  <c:v>1174.25</c:v>
                </c:pt>
                <c:pt idx="8">
                  <c:v>6.75</c:v>
                </c:pt>
                <c:pt idx="9">
                  <c:v>2.75</c:v>
                </c:pt>
                <c:pt idx="10">
                  <c:v>0</c:v>
                </c:pt>
                <c:pt idx="11">
                  <c:v>152.75</c:v>
                </c:pt>
              </c:numCache>
            </c:numRef>
          </c:val>
        </c:ser>
        <c:gapWidth val="10"/>
        <c:overlap val="90"/>
        <c:axId val="43330176"/>
        <c:axId val="43336064"/>
      </c:barChart>
      <c:catAx>
        <c:axId val="43330176"/>
        <c:scaling>
          <c:orientation val="minMax"/>
        </c:scaling>
        <c:axPos val="b"/>
        <c:tickLblPos val="nextTo"/>
        <c:crossAx val="43336064"/>
        <c:crosses val="autoZero"/>
        <c:auto val="1"/>
        <c:lblAlgn val="ctr"/>
        <c:lblOffset val="100"/>
      </c:catAx>
      <c:valAx>
        <c:axId val="43336064"/>
        <c:scaling>
          <c:orientation val="minMax"/>
        </c:scaling>
        <c:axPos val="l"/>
        <c:majorGridlines/>
        <c:numFmt formatCode="0" sourceLinked="1"/>
        <c:tickLblPos val="nextTo"/>
        <c:crossAx val="4333017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Taimen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Öring</c:v>
          </c:tx>
          <c:val>
            <c:numRef>
              <c:f>'Månatliga fångster'!$H$184:$H$195</c:f>
              <c:numCache>
                <c:formatCode>0</c:formatCode>
                <c:ptCount val="12"/>
                <c:pt idx="0">
                  <c:v>418.25</c:v>
                </c:pt>
                <c:pt idx="1">
                  <c:v>595.75</c:v>
                </c:pt>
                <c:pt idx="2">
                  <c:v>511</c:v>
                </c:pt>
                <c:pt idx="3">
                  <c:v>1048.75</c:v>
                </c:pt>
                <c:pt idx="4">
                  <c:v>2312</c:v>
                </c:pt>
                <c:pt idx="5">
                  <c:v>3498</c:v>
                </c:pt>
                <c:pt idx="6">
                  <c:v>2536.5</c:v>
                </c:pt>
                <c:pt idx="7">
                  <c:v>1203.25</c:v>
                </c:pt>
                <c:pt idx="8">
                  <c:v>1119</c:v>
                </c:pt>
                <c:pt idx="9">
                  <c:v>1697</c:v>
                </c:pt>
                <c:pt idx="10">
                  <c:v>1007.5</c:v>
                </c:pt>
                <c:pt idx="11">
                  <c:v>471.5</c:v>
                </c:pt>
              </c:numCache>
            </c:numRef>
          </c:val>
        </c:ser>
        <c:gapWidth val="10"/>
        <c:overlap val="90"/>
        <c:axId val="43378176"/>
        <c:axId val="43379712"/>
      </c:barChart>
      <c:catAx>
        <c:axId val="43378176"/>
        <c:scaling>
          <c:orientation val="minMax"/>
        </c:scaling>
        <c:axPos val="b"/>
        <c:tickLblPos val="nextTo"/>
        <c:crossAx val="43379712"/>
        <c:crosses val="autoZero"/>
        <c:auto val="1"/>
        <c:lblAlgn val="ctr"/>
        <c:lblOffset val="100"/>
      </c:catAx>
      <c:valAx>
        <c:axId val="43379712"/>
        <c:scaling>
          <c:orientation val="minMax"/>
        </c:scaling>
        <c:axPos val="l"/>
        <c:majorGridlines/>
        <c:numFmt formatCode="0" sourceLinked="1"/>
        <c:tickLblPos val="nextTo"/>
        <c:crossAx val="4337817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Hauki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Gädda</c:v>
          </c:tx>
          <c:val>
            <c:numRef>
              <c:f>'Månatliga fångster'!$H$64:$H$75</c:f>
              <c:numCache>
                <c:formatCode>0</c:formatCode>
                <c:ptCount val="12"/>
                <c:pt idx="0">
                  <c:v>8240</c:v>
                </c:pt>
                <c:pt idx="1">
                  <c:v>7296.75</c:v>
                </c:pt>
                <c:pt idx="2">
                  <c:v>6530.75</c:v>
                </c:pt>
                <c:pt idx="3">
                  <c:v>9302.5</c:v>
                </c:pt>
                <c:pt idx="4">
                  <c:v>8231.75</c:v>
                </c:pt>
                <c:pt idx="5">
                  <c:v>1764.5</c:v>
                </c:pt>
                <c:pt idx="6">
                  <c:v>1493</c:v>
                </c:pt>
                <c:pt idx="7">
                  <c:v>2647.25</c:v>
                </c:pt>
                <c:pt idx="8">
                  <c:v>3024</c:v>
                </c:pt>
                <c:pt idx="9">
                  <c:v>4090</c:v>
                </c:pt>
                <c:pt idx="10">
                  <c:v>4920</c:v>
                </c:pt>
                <c:pt idx="11">
                  <c:v>4479.75</c:v>
                </c:pt>
              </c:numCache>
            </c:numRef>
          </c:val>
        </c:ser>
        <c:gapWidth val="10"/>
        <c:overlap val="90"/>
        <c:axId val="73810304"/>
        <c:axId val="73811840"/>
      </c:barChart>
      <c:catAx>
        <c:axId val="73810304"/>
        <c:scaling>
          <c:orientation val="minMax"/>
        </c:scaling>
        <c:axPos val="b"/>
        <c:tickLblPos val="nextTo"/>
        <c:crossAx val="73811840"/>
        <c:crosses val="autoZero"/>
        <c:auto val="1"/>
        <c:lblAlgn val="ctr"/>
        <c:lblOffset val="100"/>
      </c:catAx>
      <c:valAx>
        <c:axId val="73811840"/>
        <c:scaling>
          <c:orientation val="minMax"/>
        </c:scaling>
        <c:axPos val="l"/>
        <c:majorGridlines/>
        <c:numFmt formatCode="0" sourceLinked="1"/>
        <c:tickLblPos val="nextTo"/>
        <c:crossAx val="7381030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Kuha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Gös</c:v>
          </c:tx>
          <c:val>
            <c:numRef>
              <c:f>'Månatliga fångster'!$H$79:$H$90</c:f>
              <c:numCache>
                <c:formatCode>0</c:formatCode>
                <c:ptCount val="12"/>
                <c:pt idx="0">
                  <c:v>425.5</c:v>
                </c:pt>
                <c:pt idx="1">
                  <c:v>311.25</c:v>
                </c:pt>
                <c:pt idx="2">
                  <c:v>202.75</c:v>
                </c:pt>
                <c:pt idx="3">
                  <c:v>293.5</c:v>
                </c:pt>
                <c:pt idx="4">
                  <c:v>315.5</c:v>
                </c:pt>
                <c:pt idx="5">
                  <c:v>153.75</c:v>
                </c:pt>
                <c:pt idx="6">
                  <c:v>228</c:v>
                </c:pt>
                <c:pt idx="7">
                  <c:v>298</c:v>
                </c:pt>
                <c:pt idx="8">
                  <c:v>1067</c:v>
                </c:pt>
                <c:pt idx="9">
                  <c:v>762.25</c:v>
                </c:pt>
                <c:pt idx="10">
                  <c:v>676.25</c:v>
                </c:pt>
                <c:pt idx="11">
                  <c:v>382.5</c:v>
                </c:pt>
              </c:numCache>
            </c:numRef>
          </c:val>
        </c:ser>
        <c:gapWidth val="10"/>
        <c:overlap val="90"/>
        <c:axId val="44715008"/>
        <c:axId val="44716800"/>
      </c:barChart>
      <c:catAx>
        <c:axId val="44715008"/>
        <c:scaling>
          <c:orientation val="minMax"/>
        </c:scaling>
        <c:axPos val="b"/>
        <c:tickLblPos val="nextTo"/>
        <c:crossAx val="44716800"/>
        <c:crosses val="autoZero"/>
        <c:auto val="1"/>
        <c:lblAlgn val="ctr"/>
        <c:lblOffset val="100"/>
      </c:catAx>
      <c:valAx>
        <c:axId val="44716800"/>
        <c:scaling>
          <c:orientation val="minMax"/>
        </c:scaling>
        <c:axPos val="l"/>
        <c:majorGridlines/>
        <c:numFmt formatCode="0" sourceLinked="1"/>
        <c:tickLblPos val="nextTo"/>
        <c:crossAx val="4471500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Made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Lake</c:v>
          </c:tx>
          <c:val>
            <c:numRef>
              <c:f>'Månatliga fångster'!$H$124:$H$135</c:f>
              <c:numCache>
                <c:formatCode>0</c:formatCode>
                <c:ptCount val="12"/>
                <c:pt idx="0">
                  <c:v>5758.5</c:v>
                </c:pt>
                <c:pt idx="1">
                  <c:v>6110</c:v>
                </c:pt>
                <c:pt idx="2">
                  <c:v>1154.5</c:v>
                </c:pt>
                <c:pt idx="3">
                  <c:v>163.25</c:v>
                </c:pt>
                <c:pt idx="4">
                  <c:v>48.25</c:v>
                </c:pt>
                <c:pt idx="5">
                  <c:v>21.75</c:v>
                </c:pt>
                <c:pt idx="6">
                  <c:v>1.25</c:v>
                </c:pt>
                <c:pt idx="7">
                  <c:v>21.25</c:v>
                </c:pt>
                <c:pt idx="8">
                  <c:v>112.5</c:v>
                </c:pt>
                <c:pt idx="9">
                  <c:v>334.25</c:v>
                </c:pt>
                <c:pt idx="10">
                  <c:v>697</c:v>
                </c:pt>
                <c:pt idx="11">
                  <c:v>1804.25</c:v>
                </c:pt>
              </c:numCache>
            </c:numRef>
          </c:val>
        </c:ser>
        <c:gapWidth val="10"/>
        <c:overlap val="90"/>
        <c:axId val="44734336"/>
        <c:axId val="44735872"/>
      </c:barChart>
      <c:catAx>
        <c:axId val="44734336"/>
        <c:scaling>
          <c:orientation val="minMax"/>
        </c:scaling>
        <c:axPos val="b"/>
        <c:tickLblPos val="nextTo"/>
        <c:crossAx val="44735872"/>
        <c:crosses val="autoZero"/>
        <c:auto val="1"/>
        <c:lblAlgn val="ctr"/>
        <c:lblOffset val="100"/>
      </c:catAx>
      <c:valAx>
        <c:axId val="44735872"/>
        <c:scaling>
          <c:orientation val="minMax"/>
        </c:scaling>
        <c:axPos val="l"/>
        <c:majorGridlines/>
        <c:numFmt formatCode="0" sourceLinked="1"/>
        <c:tickLblPos val="nextTo"/>
        <c:crossAx val="4473433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Lahna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Braxen</c:v>
          </c:tx>
          <c:val>
            <c:numRef>
              <c:f>'Månatliga fångster'!$H$109:$H$120</c:f>
              <c:numCache>
                <c:formatCode>0</c:formatCode>
                <c:ptCount val="12"/>
                <c:pt idx="0">
                  <c:v>1897.75</c:v>
                </c:pt>
                <c:pt idx="1">
                  <c:v>1570.25</c:v>
                </c:pt>
                <c:pt idx="2">
                  <c:v>1005.75</c:v>
                </c:pt>
                <c:pt idx="3">
                  <c:v>5378.75</c:v>
                </c:pt>
                <c:pt idx="4">
                  <c:v>22356</c:v>
                </c:pt>
                <c:pt idx="5">
                  <c:v>20779.5</c:v>
                </c:pt>
                <c:pt idx="6">
                  <c:v>12377.25</c:v>
                </c:pt>
                <c:pt idx="7">
                  <c:v>16418.5</c:v>
                </c:pt>
                <c:pt idx="8">
                  <c:v>13420.75</c:v>
                </c:pt>
                <c:pt idx="9">
                  <c:v>6842</c:v>
                </c:pt>
                <c:pt idx="10">
                  <c:v>4243</c:v>
                </c:pt>
                <c:pt idx="11">
                  <c:v>2568</c:v>
                </c:pt>
              </c:numCache>
            </c:numRef>
          </c:val>
        </c:ser>
        <c:gapWidth val="10"/>
        <c:overlap val="90"/>
        <c:axId val="44802816"/>
        <c:axId val="44804352"/>
      </c:barChart>
      <c:catAx>
        <c:axId val="44802816"/>
        <c:scaling>
          <c:orientation val="minMax"/>
        </c:scaling>
        <c:axPos val="b"/>
        <c:tickLblPos val="nextTo"/>
        <c:crossAx val="44804352"/>
        <c:crosses val="autoZero"/>
        <c:auto val="1"/>
        <c:lblAlgn val="ctr"/>
        <c:lblOffset val="100"/>
      </c:catAx>
      <c:valAx>
        <c:axId val="44804352"/>
        <c:scaling>
          <c:orientation val="minMax"/>
        </c:scaling>
        <c:axPos val="l"/>
        <c:majorGridlines/>
        <c:numFmt formatCode="0" sourceLinked="1"/>
        <c:tickLblPos val="nextTo"/>
        <c:crossAx val="4480281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/>
            </a:pPr>
            <a:r>
              <a:rPr lang="fi-FI" dirty="0" smtClean="0"/>
              <a:t>Särki</a:t>
            </a:r>
            <a:endParaRPr lang="sv-SE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Mört</c:v>
          </c:tx>
          <c:val>
            <c:numRef>
              <c:f>'Månatliga fångster'!$H$154:$H$165</c:f>
              <c:numCache>
                <c:formatCode>0</c:formatCode>
                <c:ptCount val="12"/>
                <c:pt idx="0">
                  <c:v>1261</c:v>
                </c:pt>
                <c:pt idx="1">
                  <c:v>1062.5</c:v>
                </c:pt>
                <c:pt idx="2">
                  <c:v>1874.75</c:v>
                </c:pt>
                <c:pt idx="3">
                  <c:v>8273</c:v>
                </c:pt>
                <c:pt idx="4">
                  <c:v>9672.5</c:v>
                </c:pt>
                <c:pt idx="5">
                  <c:v>3197.75</c:v>
                </c:pt>
                <c:pt idx="6">
                  <c:v>4035.5</c:v>
                </c:pt>
                <c:pt idx="7">
                  <c:v>3985.25</c:v>
                </c:pt>
                <c:pt idx="8">
                  <c:v>4156</c:v>
                </c:pt>
                <c:pt idx="9">
                  <c:v>5435.5</c:v>
                </c:pt>
                <c:pt idx="10">
                  <c:v>5441.75</c:v>
                </c:pt>
                <c:pt idx="11">
                  <c:v>3278.5</c:v>
                </c:pt>
              </c:numCache>
            </c:numRef>
          </c:val>
        </c:ser>
        <c:gapWidth val="10"/>
        <c:overlap val="90"/>
        <c:axId val="44834176"/>
        <c:axId val="44835968"/>
      </c:barChart>
      <c:catAx>
        <c:axId val="44834176"/>
        <c:scaling>
          <c:orientation val="minMax"/>
        </c:scaling>
        <c:axPos val="b"/>
        <c:tickLblPos val="nextTo"/>
        <c:crossAx val="44835968"/>
        <c:crosses val="autoZero"/>
        <c:auto val="1"/>
        <c:lblAlgn val="ctr"/>
        <c:lblOffset val="100"/>
      </c:catAx>
      <c:valAx>
        <c:axId val="44835968"/>
        <c:scaling>
          <c:orientation val="minMax"/>
        </c:scaling>
        <c:axPos val="l"/>
        <c:majorGridlines/>
        <c:numFmt formatCode="0" sourceLinked="1"/>
        <c:tickLblPos val="nextTo"/>
        <c:crossAx val="4483417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FE332-A0E1-4B86-9183-6C2FDA606ED3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0C4B-1982-493A-AF74-951BDD00D03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67544" y="62068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/>
              <a:t>Kuukausittaiset saaliit </a:t>
            </a:r>
            <a:r>
              <a:rPr lang="fi-FI" sz="3600" b="1" dirty="0" smtClean="0"/>
              <a:t>(kg) </a:t>
            </a:r>
          </a:p>
          <a:p>
            <a:pPr algn="ctr"/>
            <a:r>
              <a:rPr lang="fi-FI" sz="3600" b="1" dirty="0" smtClean="0"/>
              <a:t>ammattimaisessa rannikkokalastuksessa </a:t>
            </a:r>
            <a:endParaRPr lang="fi-FI" sz="3600" b="1" dirty="0" smtClean="0"/>
          </a:p>
          <a:p>
            <a:pPr algn="ctr"/>
            <a:r>
              <a:rPr lang="fi-FI" sz="3600" b="1" dirty="0" smtClean="0"/>
              <a:t>vuosien 2009-2012 keskiarvot</a:t>
            </a:r>
            <a:endParaRPr lang="sv-SE" sz="3600" b="1" dirty="0"/>
          </a:p>
        </p:txBody>
      </p:sp>
      <p:pic>
        <p:nvPicPr>
          <p:cNvPr id="10" name="Bildobjekt 4" descr="top_banner_0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708920"/>
            <a:ext cx="1356925" cy="70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4952" y="3789040"/>
            <a:ext cx="17281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objekt 2" descr="500px-Närpiö.vaakuna.svg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708920"/>
            <a:ext cx="6223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objekt 5" descr="500px-Kaskinen.vaakuna.svg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573016"/>
            <a:ext cx="612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objekt 6" descr="422px-Kristiinankaupunki.vaakuna.svg.t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437112"/>
            <a:ext cx="615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objekt 11" descr="Pohjanmaa_vari_150rgb_jpeg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780928"/>
            <a:ext cx="11525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objekt 10" descr="havkraftEU_cmyk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708920"/>
            <a:ext cx="14049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Bildobjekt 9" descr="alue_SWE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8144" y="4149080"/>
            <a:ext cx="24257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1" y="764704"/>
          <a:ext cx="65527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403649" y="836712"/>
          <a:ext cx="6480720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908720"/>
          <a:ext cx="669674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908720"/>
          <a:ext cx="66967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1" y="764704"/>
          <a:ext cx="6624736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764704"/>
          <a:ext cx="67687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1259632" y="692696"/>
          <a:ext cx="65527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115616" y="764704"/>
          <a:ext cx="68407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259632" y="692696"/>
          <a:ext cx="66247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187624" y="764704"/>
          <a:ext cx="67687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692696"/>
          <a:ext cx="66967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9632" y="764704"/>
          <a:ext cx="662473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0" y="764704"/>
          <a:ext cx="65527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331640" y="764704"/>
          <a:ext cx="66247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144</Words>
  <Application>Microsoft Office PowerPoint</Application>
  <PresentationFormat>Bildspel på skärmen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 </dc:creator>
  <cp:lastModifiedBy> </cp:lastModifiedBy>
  <cp:revision>5</cp:revision>
  <dcterms:created xsi:type="dcterms:W3CDTF">2014-07-07T10:31:23Z</dcterms:created>
  <dcterms:modified xsi:type="dcterms:W3CDTF">2014-07-18T11:31:48Z</dcterms:modified>
</cp:coreProperties>
</file>