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3" r:id="rId4"/>
    <p:sldId id="262" r:id="rId5"/>
    <p:sldId id="266" r:id="rId6"/>
    <p:sldId id="264" r:id="rId7"/>
    <p:sldId id="265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f&#229;ngster%20per%20statistikruta%202009-2012%20i%20Kvarken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f&#229;ngster%20per%20statistikruta%202009-2012%20i%20Kvarken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f&#229;ngster%20per%20statistikruta%202009-2012%20i%20Kvarken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f&#229;ngster%20per%20statistikruta%202009-2012%20i%20Kvarken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f&#229;ngster%20per%20statistikruta%202009-2012%20i%20Kvarken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f&#229;ngster%20per%20statistikruta%202009-2012%20i%20Kvarke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f&#229;ngster%20per%20statistikruta%202009-2012%20i%20Kvarke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f&#229;ngster%20per%20statistikruta%202009-2012%20i%20Kvarke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f&#229;ngster%20per%20statistikruta%202009-2012%20i%20Kvarke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f&#229;ngster%20per%20statistikruta%202009-2012%20i%20Kvarke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f&#229;ngster%20per%20statistikruta%202009-2012%20i%20Kvarken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f&#229;ngster%20per%20statistikruta%202009-2012%20i%20Kvarken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f&#229;ngster%20per%20statistikruta%202009-2012%20i%20Kvarken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f&#229;ngster%20per%20statistikruta%202009-2012%20i%20Kvark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title>
      <c:layout/>
    </c:title>
    <c:plotArea>
      <c:layout/>
      <c:barChart>
        <c:barDir val="col"/>
        <c:grouping val="clustered"/>
        <c:ser>
          <c:idx val="1"/>
          <c:order val="0"/>
          <c:tx>
            <c:v>Abborre</c:v>
          </c:tx>
          <c:cat>
            <c:numLit>
              <c:formatCode>General</c:formatCode>
              <c:ptCount val="8"/>
              <c:pt idx="0">
                <c:v>19</c:v>
              </c:pt>
              <c:pt idx="1">
                <c:v>20</c:v>
              </c:pt>
              <c:pt idx="2">
                <c:v>23</c:v>
              </c:pt>
              <c:pt idx="3">
                <c:v>24</c:v>
              </c:pt>
              <c:pt idx="4">
                <c:v>27</c:v>
              </c:pt>
              <c:pt idx="5">
                <c:v>28</c:v>
              </c:pt>
              <c:pt idx="6">
                <c:v>31</c:v>
              </c:pt>
              <c:pt idx="7">
                <c:v>32</c:v>
              </c:pt>
            </c:numLit>
          </c:cat>
          <c:val>
            <c:numRef>
              <c:f>'Fångst per statistikruta'!$H$5:$H$12</c:f>
              <c:numCache>
                <c:formatCode>#,##0</c:formatCode>
                <c:ptCount val="8"/>
                <c:pt idx="0">
                  <c:v>5265</c:v>
                </c:pt>
                <c:pt idx="1">
                  <c:v>1965.25</c:v>
                </c:pt>
                <c:pt idx="2">
                  <c:v>117594.25</c:v>
                </c:pt>
                <c:pt idx="3">
                  <c:v>6552.75</c:v>
                </c:pt>
                <c:pt idx="4">
                  <c:v>8993.75</c:v>
                </c:pt>
                <c:pt idx="5">
                  <c:v>90265</c:v>
                </c:pt>
                <c:pt idx="6">
                  <c:v>91</c:v>
                </c:pt>
                <c:pt idx="7">
                  <c:v>23942.25</c:v>
                </c:pt>
              </c:numCache>
            </c:numRef>
          </c:val>
        </c:ser>
        <c:gapWidth val="10"/>
        <c:overlap val="90"/>
        <c:axId val="57535872"/>
        <c:axId val="43009152"/>
      </c:barChart>
      <c:catAx>
        <c:axId val="575358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43009152"/>
        <c:crosses val="autoZero"/>
        <c:auto val="1"/>
        <c:lblAlgn val="ctr"/>
        <c:lblOffset val="100"/>
      </c:catAx>
      <c:valAx>
        <c:axId val="43009152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57535872"/>
        <c:crosses val="autoZero"/>
        <c:crossBetween val="between"/>
      </c:valAx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>
      <c:layout/>
    </c:title>
    <c:plotArea>
      <c:layout/>
      <c:barChart>
        <c:barDir val="col"/>
        <c:grouping val="clustered"/>
        <c:ser>
          <c:idx val="1"/>
          <c:order val="0"/>
          <c:tx>
            <c:v>Id</c:v>
          </c:tx>
          <c:cat>
            <c:numLit>
              <c:formatCode>General</c:formatCode>
              <c:ptCount val="8"/>
              <c:pt idx="0">
                <c:v>19</c:v>
              </c:pt>
              <c:pt idx="1">
                <c:v>20</c:v>
              </c:pt>
              <c:pt idx="2">
                <c:v>23</c:v>
              </c:pt>
              <c:pt idx="3">
                <c:v>24</c:v>
              </c:pt>
              <c:pt idx="4">
                <c:v>27</c:v>
              </c:pt>
              <c:pt idx="5">
                <c:v>28</c:v>
              </c:pt>
              <c:pt idx="6">
                <c:v>31</c:v>
              </c:pt>
              <c:pt idx="7">
                <c:v>32</c:v>
              </c:pt>
            </c:numLit>
          </c:cat>
          <c:val>
            <c:numRef>
              <c:f>'Fångst per statistikruta'!$H$148:$H$155</c:f>
              <c:numCache>
                <c:formatCode>#,##0</c:formatCode>
                <c:ptCount val="8"/>
                <c:pt idx="0">
                  <c:v>2218.25</c:v>
                </c:pt>
                <c:pt idx="1">
                  <c:v>738.25</c:v>
                </c:pt>
                <c:pt idx="2">
                  <c:v>4181</c:v>
                </c:pt>
                <c:pt idx="3">
                  <c:v>228.75</c:v>
                </c:pt>
                <c:pt idx="4">
                  <c:v>106.25</c:v>
                </c:pt>
                <c:pt idx="5">
                  <c:v>1631.75</c:v>
                </c:pt>
                <c:pt idx="6">
                  <c:v>2.75</c:v>
                </c:pt>
                <c:pt idx="7">
                  <c:v>1072</c:v>
                </c:pt>
              </c:numCache>
            </c:numRef>
          </c:val>
        </c:ser>
        <c:gapWidth val="10"/>
        <c:overlap val="90"/>
        <c:axId val="58884864"/>
        <c:axId val="58886400"/>
      </c:barChart>
      <c:catAx>
        <c:axId val="588848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aseline="0"/>
            </a:pPr>
            <a:endParaRPr lang="sv-SE"/>
          </a:p>
        </c:txPr>
        <c:crossAx val="58886400"/>
        <c:crosses val="autoZero"/>
        <c:auto val="1"/>
        <c:lblAlgn val="ctr"/>
        <c:lblOffset val="100"/>
      </c:catAx>
      <c:valAx>
        <c:axId val="58886400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baseline="0"/>
            </a:pPr>
            <a:endParaRPr lang="sv-SE"/>
          </a:p>
        </c:txPr>
        <c:crossAx val="58884864"/>
        <c:crosses val="autoZero"/>
        <c:crossBetween val="between"/>
      </c:valAx>
    </c:plotArea>
    <c:plotVisOnly val="1"/>
  </c:chart>
  <c:txPr>
    <a:bodyPr/>
    <a:lstStyle/>
    <a:p>
      <a:pPr>
        <a:defRPr sz="1200" baseline="0"/>
      </a:pPr>
      <a:endParaRPr lang="sv-SE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>
      <c:layout/>
    </c:title>
    <c:plotArea>
      <c:layout/>
      <c:barChart>
        <c:barDir val="col"/>
        <c:grouping val="clustered"/>
        <c:ser>
          <c:idx val="1"/>
          <c:order val="0"/>
          <c:tx>
            <c:v>Nors</c:v>
          </c:tx>
          <c:cat>
            <c:numLit>
              <c:formatCode>General</c:formatCode>
              <c:ptCount val="8"/>
              <c:pt idx="0">
                <c:v>19</c:v>
              </c:pt>
              <c:pt idx="1">
                <c:v>20</c:v>
              </c:pt>
              <c:pt idx="2">
                <c:v>23</c:v>
              </c:pt>
              <c:pt idx="3">
                <c:v>24</c:v>
              </c:pt>
              <c:pt idx="4">
                <c:v>27</c:v>
              </c:pt>
              <c:pt idx="5">
                <c:v>28</c:v>
              </c:pt>
              <c:pt idx="6">
                <c:v>31</c:v>
              </c:pt>
              <c:pt idx="7">
                <c:v>32</c:v>
              </c:pt>
            </c:numLit>
          </c:cat>
          <c:val>
            <c:numRef>
              <c:f>'Fångst per statistikruta'!$H$83:$H$90</c:f>
              <c:numCache>
                <c:formatCode>#,##0</c:formatCode>
                <c:ptCount val="8"/>
                <c:pt idx="0">
                  <c:v>1132.5</c:v>
                </c:pt>
                <c:pt idx="1">
                  <c:v>411.5</c:v>
                </c:pt>
                <c:pt idx="2">
                  <c:v>8088.25</c:v>
                </c:pt>
                <c:pt idx="3">
                  <c:v>5193.5</c:v>
                </c:pt>
                <c:pt idx="4">
                  <c:v>15349.5</c:v>
                </c:pt>
                <c:pt idx="5">
                  <c:v>33522.5</c:v>
                </c:pt>
                <c:pt idx="6">
                  <c:v>16</c:v>
                </c:pt>
                <c:pt idx="7">
                  <c:v>1862.75</c:v>
                </c:pt>
              </c:numCache>
            </c:numRef>
          </c:val>
        </c:ser>
        <c:gapWidth val="10"/>
        <c:overlap val="90"/>
        <c:axId val="58908032"/>
        <c:axId val="58791040"/>
      </c:barChart>
      <c:catAx>
        <c:axId val="589080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58791040"/>
        <c:crosses val="autoZero"/>
        <c:auto val="1"/>
        <c:lblAlgn val="ctr"/>
        <c:lblOffset val="100"/>
      </c:catAx>
      <c:valAx>
        <c:axId val="58791040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58908032"/>
        <c:crosses val="autoZero"/>
        <c:crossBetween val="between"/>
      </c:valAx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>
      <c:layout/>
    </c:title>
    <c:plotArea>
      <c:layout/>
      <c:barChart>
        <c:barDir val="col"/>
        <c:grouping val="clustered"/>
        <c:ser>
          <c:idx val="1"/>
          <c:order val="0"/>
          <c:tx>
            <c:v>Siklöja</c:v>
          </c:tx>
          <c:cat>
            <c:numLit>
              <c:formatCode>General</c:formatCode>
              <c:ptCount val="8"/>
              <c:pt idx="0">
                <c:v>19</c:v>
              </c:pt>
              <c:pt idx="1">
                <c:v>20</c:v>
              </c:pt>
              <c:pt idx="2">
                <c:v>23</c:v>
              </c:pt>
              <c:pt idx="3">
                <c:v>24</c:v>
              </c:pt>
              <c:pt idx="4">
                <c:v>27</c:v>
              </c:pt>
              <c:pt idx="5">
                <c:v>28</c:v>
              </c:pt>
              <c:pt idx="6">
                <c:v>31</c:v>
              </c:pt>
              <c:pt idx="7">
                <c:v>32</c:v>
              </c:pt>
            </c:numLit>
          </c:cat>
          <c:val>
            <c:numRef>
              <c:f>'Fångst per statistikruta'!$H$122:$H$129</c:f>
              <c:numCache>
                <c:formatCode>#,##0</c:formatCode>
                <c:ptCount val="8"/>
                <c:pt idx="0">
                  <c:v>3484.5</c:v>
                </c:pt>
                <c:pt idx="1">
                  <c:v>1004.75</c:v>
                </c:pt>
                <c:pt idx="2">
                  <c:v>5.75</c:v>
                </c:pt>
                <c:pt idx="3">
                  <c:v>1027.75</c:v>
                </c:pt>
                <c:pt idx="4">
                  <c:v>9.25</c:v>
                </c:pt>
                <c:pt idx="5">
                  <c:v>14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gapWidth val="10"/>
        <c:overlap val="90"/>
        <c:axId val="58833152"/>
        <c:axId val="58839040"/>
      </c:barChart>
      <c:catAx>
        <c:axId val="588331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58839040"/>
        <c:crosses val="autoZero"/>
        <c:auto val="1"/>
        <c:lblAlgn val="ctr"/>
        <c:lblOffset val="100"/>
      </c:catAx>
      <c:valAx>
        <c:axId val="58839040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58833152"/>
        <c:crosses val="autoZero"/>
        <c:crossBetween val="between"/>
      </c:valAx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>
      <c:layout/>
    </c:title>
    <c:plotArea>
      <c:layout/>
      <c:barChart>
        <c:barDir val="col"/>
        <c:grouping val="clustered"/>
        <c:ser>
          <c:idx val="1"/>
          <c:order val="0"/>
          <c:tx>
            <c:v>Strömming</c:v>
          </c:tx>
          <c:cat>
            <c:numLit>
              <c:formatCode>General</c:formatCode>
              <c:ptCount val="8"/>
              <c:pt idx="0">
                <c:v>19</c:v>
              </c:pt>
              <c:pt idx="1">
                <c:v>20</c:v>
              </c:pt>
              <c:pt idx="2">
                <c:v>23</c:v>
              </c:pt>
              <c:pt idx="3">
                <c:v>24</c:v>
              </c:pt>
              <c:pt idx="4">
                <c:v>27</c:v>
              </c:pt>
              <c:pt idx="5">
                <c:v>28</c:v>
              </c:pt>
              <c:pt idx="6">
                <c:v>31</c:v>
              </c:pt>
              <c:pt idx="7">
                <c:v>32</c:v>
              </c:pt>
            </c:numLit>
          </c:cat>
          <c:val>
            <c:numRef>
              <c:f>'Fångst per statistikruta'!$H$44:$H$51</c:f>
              <c:numCache>
                <c:formatCode>#,##0</c:formatCode>
                <c:ptCount val="8"/>
                <c:pt idx="0">
                  <c:v>111398.25</c:v>
                </c:pt>
                <c:pt idx="1">
                  <c:v>32896.75</c:v>
                </c:pt>
                <c:pt idx="2">
                  <c:v>501885.25</c:v>
                </c:pt>
                <c:pt idx="3">
                  <c:v>27133</c:v>
                </c:pt>
                <c:pt idx="4">
                  <c:v>1167720.25</c:v>
                </c:pt>
                <c:pt idx="5">
                  <c:v>8782.25</c:v>
                </c:pt>
                <c:pt idx="6">
                  <c:v>2132835.5</c:v>
                </c:pt>
                <c:pt idx="7">
                  <c:v>79830</c:v>
                </c:pt>
              </c:numCache>
            </c:numRef>
          </c:val>
        </c:ser>
        <c:gapWidth val="10"/>
        <c:overlap val="90"/>
        <c:axId val="58938496"/>
        <c:axId val="58940032"/>
      </c:barChart>
      <c:catAx>
        <c:axId val="589384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58940032"/>
        <c:crosses val="autoZero"/>
        <c:auto val="1"/>
        <c:lblAlgn val="ctr"/>
        <c:lblOffset val="100"/>
      </c:catAx>
      <c:valAx>
        <c:axId val="58940032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58938496"/>
        <c:crosses val="autoZero"/>
        <c:crossBetween val="between"/>
      </c:valAx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>
      <c:layout/>
    </c:title>
    <c:plotArea>
      <c:layout/>
      <c:barChart>
        <c:barDir val="col"/>
        <c:grouping val="clustered"/>
        <c:ser>
          <c:idx val="1"/>
          <c:order val="0"/>
          <c:tx>
            <c:v>Vassbuk</c:v>
          </c:tx>
          <c:cat>
            <c:numLit>
              <c:formatCode>General</c:formatCode>
              <c:ptCount val="8"/>
              <c:pt idx="0">
                <c:v>19</c:v>
              </c:pt>
              <c:pt idx="1">
                <c:v>20</c:v>
              </c:pt>
              <c:pt idx="2">
                <c:v>23</c:v>
              </c:pt>
              <c:pt idx="3">
                <c:v>24</c:v>
              </c:pt>
              <c:pt idx="4">
                <c:v>27</c:v>
              </c:pt>
              <c:pt idx="5">
                <c:v>28</c:v>
              </c:pt>
              <c:pt idx="6">
                <c:v>31</c:v>
              </c:pt>
              <c:pt idx="7">
                <c:v>32</c:v>
              </c:pt>
            </c:numLit>
          </c:cat>
          <c:val>
            <c:numRef>
              <c:f>'Fångst per statistikruta'!$H$174:$H$181</c:f>
              <c:numCache>
                <c:formatCode>#,##0</c:formatCode>
                <c:ptCount val="8"/>
                <c:pt idx="0">
                  <c:v>10.25</c:v>
                </c:pt>
                <c:pt idx="1">
                  <c:v>500</c:v>
                </c:pt>
                <c:pt idx="2">
                  <c:v>17900.5</c:v>
                </c:pt>
                <c:pt idx="3">
                  <c:v>0</c:v>
                </c:pt>
                <c:pt idx="4">
                  <c:v>127593.25</c:v>
                </c:pt>
                <c:pt idx="5">
                  <c:v>6.25</c:v>
                </c:pt>
                <c:pt idx="6">
                  <c:v>34759</c:v>
                </c:pt>
                <c:pt idx="7">
                  <c:v>1828.25</c:v>
                </c:pt>
              </c:numCache>
            </c:numRef>
          </c:val>
        </c:ser>
        <c:gapWidth val="10"/>
        <c:overlap val="90"/>
        <c:axId val="59060224"/>
        <c:axId val="59061760"/>
      </c:barChart>
      <c:catAx>
        <c:axId val="590602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59061760"/>
        <c:crosses val="autoZero"/>
        <c:auto val="1"/>
        <c:lblAlgn val="ctr"/>
        <c:lblOffset val="100"/>
      </c:catAx>
      <c:valAx>
        <c:axId val="59061760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59060224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>
      <c:layout/>
    </c:title>
    <c:plotArea>
      <c:layout/>
      <c:barChart>
        <c:barDir val="col"/>
        <c:grouping val="clustered"/>
        <c:ser>
          <c:idx val="1"/>
          <c:order val="0"/>
          <c:tx>
            <c:v>Sik</c:v>
          </c:tx>
          <c:cat>
            <c:numLit>
              <c:formatCode>General</c:formatCode>
              <c:ptCount val="8"/>
              <c:pt idx="0">
                <c:v>19</c:v>
              </c:pt>
              <c:pt idx="1">
                <c:v>20</c:v>
              </c:pt>
              <c:pt idx="2">
                <c:v>23</c:v>
              </c:pt>
              <c:pt idx="3">
                <c:v>24</c:v>
              </c:pt>
              <c:pt idx="4">
                <c:v>27</c:v>
              </c:pt>
              <c:pt idx="5">
                <c:v>28</c:v>
              </c:pt>
              <c:pt idx="6">
                <c:v>31</c:v>
              </c:pt>
              <c:pt idx="7">
                <c:v>32</c:v>
              </c:pt>
            </c:numLit>
          </c:cat>
          <c:val>
            <c:numRef>
              <c:f>'Fångst per statistikruta'!$H$18:$H$25</c:f>
              <c:numCache>
                <c:formatCode>#,##0</c:formatCode>
                <c:ptCount val="8"/>
                <c:pt idx="0">
                  <c:v>48558.75</c:v>
                </c:pt>
                <c:pt idx="1">
                  <c:v>27886.75</c:v>
                </c:pt>
                <c:pt idx="2">
                  <c:v>66466.75</c:v>
                </c:pt>
                <c:pt idx="3">
                  <c:v>20433</c:v>
                </c:pt>
                <c:pt idx="4">
                  <c:v>20985.25</c:v>
                </c:pt>
                <c:pt idx="5">
                  <c:v>68771.75</c:v>
                </c:pt>
                <c:pt idx="6">
                  <c:v>262.5</c:v>
                </c:pt>
                <c:pt idx="7">
                  <c:v>13386</c:v>
                </c:pt>
              </c:numCache>
            </c:numRef>
          </c:val>
        </c:ser>
        <c:gapWidth val="10"/>
        <c:overlap val="90"/>
        <c:axId val="43043072"/>
        <c:axId val="43188224"/>
      </c:barChart>
      <c:catAx>
        <c:axId val="430430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43188224"/>
        <c:crosses val="autoZero"/>
        <c:auto val="1"/>
        <c:lblAlgn val="ctr"/>
        <c:lblOffset val="100"/>
      </c:catAx>
      <c:valAx>
        <c:axId val="43188224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43043072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>
      <c:layout/>
    </c:title>
    <c:plotArea>
      <c:layout>
        <c:manualLayout>
          <c:layoutTarget val="inner"/>
          <c:xMode val="edge"/>
          <c:yMode val="edge"/>
          <c:x val="0.12095221401826224"/>
          <c:y val="0.122546249650422"/>
          <c:w val="0.8528307290180972"/>
          <c:h val="0.7808560064207426"/>
        </c:manualLayout>
      </c:layout>
      <c:barChart>
        <c:barDir val="col"/>
        <c:grouping val="clustered"/>
        <c:ser>
          <c:idx val="1"/>
          <c:order val="0"/>
          <c:tx>
            <c:v>Lax</c:v>
          </c:tx>
          <c:cat>
            <c:numLit>
              <c:formatCode>General</c:formatCode>
              <c:ptCount val="8"/>
              <c:pt idx="0">
                <c:v>19</c:v>
              </c:pt>
              <c:pt idx="1">
                <c:v>20</c:v>
              </c:pt>
              <c:pt idx="2">
                <c:v>23</c:v>
              </c:pt>
              <c:pt idx="3">
                <c:v>24</c:v>
              </c:pt>
              <c:pt idx="4">
                <c:v>27</c:v>
              </c:pt>
              <c:pt idx="5">
                <c:v>28</c:v>
              </c:pt>
              <c:pt idx="6">
                <c:v>31</c:v>
              </c:pt>
              <c:pt idx="7">
                <c:v>32</c:v>
              </c:pt>
            </c:numLit>
          </c:cat>
          <c:val>
            <c:numRef>
              <c:f>'Fångst per statistikruta'!$H$31:$H$38</c:f>
              <c:numCache>
                <c:formatCode>#,##0</c:formatCode>
                <c:ptCount val="8"/>
                <c:pt idx="0">
                  <c:v>26157.5</c:v>
                </c:pt>
                <c:pt idx="1">
                  <c:v>48.25</c:v>
                </c:pt>
                <c:pt idx="2">
                  <c:v>3974.25</c:v>
                </c:pt>
                <c:pt idx="3">
                  <c:v>2833.5</c:v>
                </c:pt>
                <c:pt idx="4">
                  <c:v>3099.25</c:v>
                </c:pt>
                <c:pt idx="5">
                  <c:v>1078.25</c:v>
                </c:pt>
                <c:pt idx="6">
                  <c:v>137</c:v>
                </c:pt>
                <c:pt idx="7">
                  <c:v>4600.75</c:v>
                </c:pt>
              </c:numCache>
            </c:numRef>
          </c:val>
        </c:ser>
        <c:gapWidth val="10"/>
        <c:overlap val="90"/>
        <c:axId val="43222144"/>
        <c:axId val="43223680"/>
      </c:barChart>
      <c:catAx>
        <c:axId val="432221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43223680"/>
        <c:crosses val="autoZero"/>
        <c:auto val="1"/>
        <c:lblAlgn val="ctr"/>
        <c:lblOffset val="100"/>
      </c:catAx>
      <c:valAx>
        <c:axId val="43223680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43222144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>
      <c:layout/>
    </c:title>
    <c:plotArea>
      <c:layout/>
      <c:barChart>
        <c:barDir val="col"/>
        <c:grouping val="clustered"/>
        <c:ser>
          <c:idx val="1"/>
          <c:order val="0"/>
          <c:tx>
            <c:v>Öring</c:v>
          </c:tx>
          <c:cat>
            <c:numLit>
              <c:formatCode>General</c:formatCode>
              <c:ptCount val="8"/>
              <c:pt idx="0">
                <c:v>19</c:v>
              </c:pt>
              <c:pt idx="1">
                <c:v>20</c:v>
              </c:pt>
              <c:pt idx="2">
                <c:v>23</c:v>
              </c:pt>
              <c:pt idx="3">
                <c:v>24</c:v>
              </c:pt>
              <c:pt idx="4">
                <c:v>27</c:v>
              </c:pt>
              <c:pt idx="5">
                <c:v>28</c:v>
              </c:pt>
              <c:pt idx="6">
                <c:v>31</c:v>
              </c:pt>
              <c:pt idx="7">
                <c:v>32</c:v>
              </c:pt>
            </c:numLit>
          </c:cat>
          <c:val>
            <c:numRef>
              <c:f>'Fångst per statistikruta'!$H$161:$H$168</c:f>
              <c:numCache>
                <c:formatCode>#,##0</c:formatCode>
                <c:ptCount val="8"/>
                <c:pt idx="0">
                  <c:v>3618.25</c:v>
                </c:pt>
                <c:pt idx="1">
                  <c:v>818</c:v>
                </c:pt>
                <c:pt idx="2">
                  <c:v>1393.5</c:v>
                </c:pt>
                <c:pt idx="3">
                  <c:v>932</c:v>
                </c:pt>
                <c:pt idx="4">
                  <c:v>700.25</c:v>
                </c:pt>
                <c:pt idx="5">
                  <c:v>6533</c:v>
                </c:pt>
                <c:pt idx="6">
                  <c:v>13.25</c:v>
                </c:pt>
                <c:pt idx="7">
                  <c:v>2410.25</c:v>
                </c:pt>
              </c:numCache>
            </c:numRef>
          </c:val>
        </c:ser>
        <c:gapWidth val="10"/>
        <c:overlap val="90"/>
        <c:axId val="46678016"/>
        <c:axId val="46679552"/>
      </c:barChart>
      <c:catAx>
        <c:axId val="466780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46679552"/>
        <c:crosses val="autoZero"/>
        <c:auto val="1"/>
        <c:lblAlgn val="ctr"/>
        <c:lblOffset val="100"/>
      </c:catAx>
      <c:valAx>
        <c:axId val="46679552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46678016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>
      <c:layout/>
    </c:title>
    <c:plotArea>
      <c:layout/>
      <c:barChart>
        <c:barDir val="col"/>
        <c:grouping val="clustered"/>
        <c:ser>
          <c:idx val="1"/>
          <c:order val="0"/>
          <c:tx>
            <c:v>Gädda</c:v>
          </c:tx>
          <c:cat>
            <c:numLit>
              <c:formatCode>General</c:formatCode>
              <c:ptCount val="8"/>
              <c:pt idx="0">
                <c:v>19</c:v>
              </c:pt>
              <c:pt idx="1">
                <c:v>20</c:v>
              </c:pt>
              <c:pt idx="2">
                <c:v>23</c:v>
              </c:pt>
              <c:pt idx="3">
                <c:v>24</c:v>
              </c:pt>
              <c:pt idx="4">
                <c:v>27</c:v>
              </c:pt>
              <c:pt idx="5">
                <c:v>28</c:v>
              </c:pt>
              <c:pt idx="6">
                <c:v>31</c:v>
              </c:pt>
              <c:pt idx="7">
                <c:v>32</c:v>
              </c:pt>
            </c:numLit>
          </c:cat>
          <c:val>
            <c:numRef>
              <c:f>'Fångst per statistikruta'!$H$57:$H$64</c:f>
              <c:numCache>
                <c:formatCode>#,##0</c:formatCode>
                <c:ptCount val="8"/>
                <c:pt idx="0">
                  <c:v>11031.25</c:v>
                </c:pt>
                <c:pt idx="1">
                  <c:v>386.75</c:v>
                </c:pt>
                <c:pt idx="2">
                  <c:v>24949.5</c:v>
                </c:pt>
                <c:pt idx="3">
                  <c:v>4059.75</c:v>
                </c:pt>
                <c:pt idx="4">
                  <c:v>2030.5</c:v>
                </c:pt>
                <c:pt idx="5">
                  <c:v>15845.5</c:v>
                </c:pt>
                <c:pt idx="6">
                  <c:v>26</c:v>
                </c:pt>
                <c:pt idx="7">
                  <c:v>3691</c:v>
                </c:pt>
              </c:numCache>
            </c:numRef>
          </c:val>
        </c:ser>
        <c:gapWidth val="10"/>
        <c:overlap val="90"/>
        <c:axId val="46709376"/>
        <c:axId val="46719360"/>
      </c:barChart>
      <c:catAx>
        <c:axId val="467093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46719360"/>
        <c:crosses val="autoZero"/>
        <c:auto val="1"/>
        <c:lblAlgn val="ctr"/>
        <c:lblOffset val="100"/>
      </c:catAx>
      <c:valAx>
        <c:axId val="46719360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46709376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>
      <c:layout/>
    </c:title>
    <c:plotArea>
      <c:layout/>
      <c:barChart>
        <c:barDir val="col"/>
        <c:grouping val="clustered"/>
        <c:ser>
          <c:idx val="1"/>
          <c:order val="0"/>
          <c:tx>
            <c:v>Gös</c:v>
          </c:tx>
          <c:cat>
            <c:numLit>
              <c:formatCode>General</c:formatCode>
              <c:ptCount val="8"/>
              <c:pt idx="0">
                <c:v>19</c:v>
              </c:pt>
              <c:pt idx="1">
                <c:v>20</c:v>
              </c:pt>
              <c:pt idx="2">
                <c:v>23</c:v>
              </c:pt>
              <c:pt idx="3">
                <c:v>24</c:v>
              </c:pt>
              <c:pt idx="4">
                <c:v>27</c:v>
              </c:pt>
              <c:pt idx="5">
                <c:v>28</c:v>
              </c:pt>
              <c:pt idx="6">
                <c:v>31</c:v>
              </c:pt>
              <c:pt idx="7">
                <c:v>32</c:v>
              </c:pt>
            </c:numLit>
          </c:cat>
          <c:val>
            <c:numRef>
              <c:f>'Fångst per statistikruta'!$H$70:$H$77</c:f>
              <c:numCache>
                <c:formatCode>#,##0</c:formatCode>
                <c:ptCount val="8"/>
                <c:pt idx="0">
                  <c:v>2471</c:v>
                </c:pt>
                <c:pt idx="1">
                  <c:v>28</c:v>
                </c:pt>
                <c:pt idx="2">
                  <c:v>466.5</c:v>
                </c:pt>
                <c:pt idx="3">
                  <c:v>390.5</c:v>
                </c:pt>
                <c:pt idx="4">
                  <c:v>14.5</c:v>
                </c:pt>
                <c:pt idx="5">
                  <c:v>257.5</c:v>
                </c:pt>
                <c:pt idx="6">
                  <c:v>4.5</c:v>
                </c:pt>
                <c:pt idx="7">
                  <c:v>1483.75</c:v>
                </c:pt>
              </c:numCache>
            </c:numRef>
          </c:val>
        </c:ser>
        <c:gapWidth val="10"/>
        <c:overlap val="90"/>
        <c:axId val="46831104"/>
        <c:axId val="46832640"/>
      </c:barChart>
      <c:catAx>
        <c:axId val="468311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46832640"/>
        <c:crosses val="autoZero"/>
        <c:auto val="1"/>
        <c:lblAlgn val="ctr"/>
        <c:lblOffset val="100"/>
      </c:catAx>
      <c:valAx>
        <c:axId val="46832640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46831104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>
      <c:layout/>
    </c:title>
    <c:plotArea>
      <c:layout/>
      <c:barChart>
        <c:barDir val="col"/>
        <c:grouping val="clustered"/>
        <c:ser>
          <c:idx val="1"/>
          <c:order val="0"/>
          <c:tx>
            <c:v>Lake</c:v>
          </c:tx>
          <c:cat>
            <c:numLit>
              <c:formatCode>General</c:formatCode>
              <c:ptCount val="8"/>
              <c:pt idx="0">
                <c:v>19</c:v>
              </c:pt>
              <c:pt idx="1">
                <c:v>20</c:v>
              </c:pt>
              <c:pt idx="2">
                <c:v>23</c:v>
              </c:pt>
              <c:pt idx="3">
                <c:v>24</c:v>
              </c:pt>
              <c:pt idx="4">
                <c:v>27</c:v>
              </c:pt>
              <c:pt idx="5">
                <c:v>28</c:v>
              </c:pt>
              <c:pt idx="6">
                <c:v>31</c:v>
              </c:pt>
              <c:pt idx="7">
                <c:v>32</c:v>
              </c:pt>
            </c:numLit>
          </c:cat>
          <c:val>
            <c:numRef>
              <c:f>'Fångst per statistikruta'!$H$109:$H$116</c:f>
              <c:numCache>
                <c:formatCode>#,##0</c:formatCode>
                <c:ptCount val="8"/>
                <c:pt idx="0">
                  <c:v>7685.5</c:v>
                </c:pt>
                <c:pt idx="1">
                  <c:v>607.75</c:v>
                </c:pt>
                <c:pt idx="2">
                  <c:v>4446.5</c:v>
                </c:pt>
                <c:pt idx="3">
                  <c:v>2952.5</c:v>
                </c:pt>
                <c:pt idx="4">
                  <c:v>58.5</c:v>
                </c:pt>
                <c:pt idx="5">
                  <c:v>110</c:v>
                </c:pt>
                <c:pt idx="6">
                  <c:v>9</c:v>
                </c:pt>
                <c:pt idx="7">
                  <c:v>357</c:v>
                </c:pt>
              </c:numCache>
            </c:numRef>
          </c:val>
        </c:ser>
        <c:gapWidth val="10"/>
        <c:overlap val="90"/>
        <c:axId val="57565568"/>
        <c:axId val="57567104"/>
      </c:barChart>
      <c:catAx>
        <c:axId val="575655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57567104"/>
        <c:crosses val="autoZero"/>
        <c:auto val="1"/>
        <c:lblAlgn val="ctr"/>
        <c:lblOffset val="100"/>
      </c:catAx>
      <c:valAx>
        <c:axId val="57567104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57565568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>
      <c:layout/>
    </c:title>
    <c:plotArea>
      <c:layout/>
      <c:barChart>
        <c:barDir val="col"/>
        <c:grouping val="clustered"/>
        <c:ser>
          <c:idx val="1"/>
          <c:order val="0"/>
          <c:tx>
            <c:v>Braxen</c:v>
          </c:tx>
          <c:cat>
            <c:numLit>
              <c:formatCode>General</c:formatCode>
              <c:ptCount val="8"/>
              <c:pt idx="0">
                <c:v>19</c:v>
              </c:pt>
              <c:pt idx="1">
                <c:v>20</c:v>
              </c:pt>
              <c:pt idx="2">
                <c:v>23</c:v>
              </c:pt>
              <c:pt idx="3">
                <c:v>24</c:v>
              </c:pt>
              <c:pt idx="4">
                <c:v>27</c:v>
              </c:pt>
              <c:pt idx="5">
                <c:v>28</c:v>
              </c:pt>
              <c:pt idx="6">
                <c:v>31</c:v>
              </c:pt>
              <c:pt idx="7">
                <c:v>32</c:v>
              </c:pt>
            </c:numLit>
          </c:cat>
          <c:val>
            <c:numRef>
              <c:f>'Fångst per statistikruta'!$H$96:$H$103</c:f>
              <c:numCache>
                <c:formatCode>#,##0</c:formatCode>
                <c:ptCount val="8"/>
                <c:pt idx="0">
                  <c:v>55984.25</c:v>
                </c:pt>
                <c:pt idx="1">
                  <c:v>4045</c:v>
                </c:pt>
                <c:pt idx="2">
                  <c:v>4045.25</c:v>
                </c:pt>
                <c:pt idx="3">
                  <c:v>34058.5</c:v>
                </c:pt>
                <c:pt idx="4">
                  <c:v>495</c:v>
                </c:pt>
                <c:pt idx="5">
                  <c:v>8217.75</c:v>
                </c:pt>
                <c:pt idx="6">
                  <c:v>91</c:v>
                </c:pt>
                <c:pt idx="7">
                  <c:v>1920.75</c:v>
                </c:pt>
              </c:numCache>
            </c:numRef>
          </c:val>
        </c:ser>
        <c:gapWidth val="10"/>
        <c:overlap val="90"/>
        <c:axId val="57596928"/>
        <c:axId val="46732032"/>
      </c:barChart>
      <c:catAx>
        <c:axId val="575969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46732032"/>
        <c:crosses val="autoZero"/>
        <c:auto val="1"/>
        <c:lblAlgn val="ctr"/>
        <c:lblOffset val="100"/>
      </c:catAx>
      <c:valAx>
        <c:axId val="46732032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57596928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>
      <c:layout/>
    </c:title>
    <c:plotArea>
      <c:layout/>
      <c:barChart>
        <c:barDir val="col"/>
        <c:grouping val="clustered"/>
        <c:ser>
          <c:idx val="1"/>
          <c:order val="0"/>
          <c:tx>
            <c:v>Mört</c:v>
          </c:tx>
          <c:cat>
            <c:numLit>
              <c:formatCode>General</c:formatCode>
              <c:ptCount val="8"/>
              <c:pt idx="0">
                <c:v>19</c:v>
              </c:pt>
              <c:pt idx="1">
                <c:v>20</c:v>
              </c:pt>
              <c:pt idx="2">
                <c:v>23</c:v>
              </c:pt>
              <c:pt idx="3">
                <c:v>24</c:v>
              </c:pt>
              <c:pt idx="4">
                <c:v>27</c:v>
              </c:pt>
              <c:pt idx="5">
                <c:v>28</c:v>
              </c:pt>
              <c:pt idx="6">
                <c:v>31</c:v>
              </c:pt>
              <c:pt idx="7">
                <c:v>32</c:v>
              </c:pt>
            </c:numLit>
          </c:cat>
          <c:val>
            <c:numRef>
              <c:f>'Fångst per statistikruta'!$H$135:$H$142</c:f>
              <c:numCache>
                <c:formatCode>#,##0</c:formatCode>
                <c:ptCount val="8"/>
                <c:pt idx="0">
                  <c:v>10933.25</c:v>
                </c:pt>
                <c:pt idx="1">
                  <c:v>1361.75</c:v>
                </c:pt>
                <c:pt idx="2">
                  <c:v>8542.5</c:v>
                </c:pt>
                <c:pt idx="3">
                  <c:v>1995.75</c:v>
                </c:pt>
                <c:pt idx="4">
                  <c:v>2403.5</c:v>
                </c:pt>
                <c:pt idx="5">
                  <c:v>24471</c:v>
                </c:pt>
                <c:pt idx="6">
                  <c:v>42.5</c:v>
                </c:pt>
                <c:pt idx="7">
                  <c:v>1923.75</c:v>
                </c:pt>
              </c:numCache>
            </c:numRef>
          </c:val>
        </c:ser>
        <c:gapWidth val="10"/>
        <c:overlap val="90"/>
        <c:axId val="46757760"/>
        <c:axId val="46759296"/>
      </c:barChart>
      <c:catAx>
        <c:axId val="467577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46759296"/>
        <c:crosses val="autoZero"/>
        <c:auto val="1"/>
        <c:lblAlgn val="ctr"/>
        <c:lblOffset val="100"/>
      </c:catAx>
      <c:valAx>
        <c:axId val="46759296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200" baseline="0"/>
            </a:pPr>
            <a:endParaRPr lang="sv-SE"/>
          </a:p>
        </c:txPr>
        <c:crossAx val="46757760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E332-A0E1-4B86-9183-6C2FDA606ED3}" type="datetimeFigureOut">
              <a:rPr lang="sv-SE" smtClean="0"/>
              <a:pPr/>
              <a:t>2014-08-12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0C4B-1982-493A-AF74-951BDD00D03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E332-A0E1-4B86-9183-6C2FDA606ED3}" type="datetimeFigureOut">
              <a:rPr lang="sv-SE" smtClean="0"/>
              <a:pPr/>
              <a:t>2014-08-12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0C4B-1982-493A-AF74-951BDD00D03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E332-A0E1-4B86-9183-6C2FDA606ED3}" type="datetimeFigureOut">
              <a:rPr lang="sv-SE" smtClean="0"/>
              <a:pPr/>
              <a:t>2014-08-12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0C4B-1982-493A-AF74-951BDD00D03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E332-A0E1-4B86-9183-6C2FDA606ED3}" type="datetimeFigureOut">
              <a:rPr lang="sv-SE" smtClean="0"/>
              <a:pPr/>
              <a:t>2014-08-12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0C4B-1982-493A-AF74-951BDD00D03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E332-A0E1-4B86-9183-6C2FDA606ED3}" type="datetimeFigureOut">
              <a:rPr lang="sv-SE" smtClean="0"/>
              <a:pPr/>
              <a:t>2014-08-12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0C4B-1982-493A-AF74-951BDD00D03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E332-A0E1-4B86-9183-6C2FDA606ED3}" type="datetimeFigureOut">
              <a:rPr lang="sv-SE" smtClean="0"/>
              <a:pPr/>
              <a:t>2014-08-12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0C4B-1982-493A-AF74-951BDD00D03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E332-A0E1-4B86-9183-6C2FDA606ED3}" type="datetimeFigureOut">
              <a:rPr lang="sv-SE" smtClean="0"/>
              <a:pPr/>
              <a:t>2014-08-12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0C4B-1982-493A-AF74-951BDD00D03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E332-A0E1-4B86-9183-6C2FDA606ED3}" type="datetimeFigureOut">
              <a:rPr lang="sv-SE" smtClean="0"/>
              <a:pPr/>
              <a:t>2014-08-12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0C4B-1982-493A-AF74-951BDD00D03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E332-A0E1-4B86-9183-6C2FDA606ED3}" type="datetimeFigureOut">
              <a:rPr lang="sv-SE" smtClean="0"/>
              <a:pPr/>
              <a:t>2014-08-12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0C4B-1982-493A-AF74-951BDD00D03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E332-A0E1-4B86-9183-6C2FDA606ED3}" type="datetimeFigureOut">
              <a:rPr lang="sv-SE" smtClean="0"/>
              <a:pPr/>
              <a:t>2014-08-12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0C4B-1982-493A-AF74-951BDD00D03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E332-A0E1-4B86-9183-6C2FDA606ED3}" type="datetimeFigureOut">
              <a:rPr lang="sv-SE" smtClean="0"/>
              <a:pPr/>
              <a:t>2014-08-12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0C4B-1982-493A-AF74-951BDD00D03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FE332-A0E1-4B86-9183-6C2FDA606ED3}" type="datetimeFigureOut">
              <a:rPr lang="sv-SE" smtClean="0"/>
              <a:pPr/>
              <a:t>2014-08-12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20C4B-1982-493A-AF74-951BDD00D03C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8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9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0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1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3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4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467544" y="620688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600" b="1" dirty="0" err="1" smtClean="0"/>
              <a:t>Fångsterna</a:t>
            </a:r>
            <a:r>
              <a:rPr lang="fi-FI" sz="3600" b="1" dirty="0" smtClean="0"/>
              <a:t> (kg) </a:t>
            </a:r>
            <a:r>
              <a:rPr lang="fi-FI" sz="3600" b="1" dirty="0" err="1" smtClean="0"/>
              <a:t>artvis</a:t>
            </a:r>
            <a:r>
              <a:rPr lang="fi-FI" sz="3600" b="1" dirty="0" smtClean="0"/>
              <a:t> i </a:t>
            </a:r>
            <a:r>
              <a:rPr lang="fi-FI" sz="3600" b="1" dirty="0" err="1" smtClean="0"/>
              <a:t>yrkesmässigt</a:t>
            </a:r>
            <a:r>
              <a:rPr lang="fi-FI" sz="3600" b="1" dirty="0" smtClean="0"/>
              <a:t> </a:t>
            </a:r>
            <a:r>
              <a:rPr lang="fi-FI" sz="3600" b="1" dirty="0" err="1" smtClean="0"/>
              <a:t>fiske</a:t>
            </a:r>
            <a:r>
              <a:rPr lang="fi-FI" sz="3600" b="1" dirty="0" smtClean="0"/>
              <a:t> </a:t>
            </a:r>
          </a:p>
          <a:p>
            <a:pPr algn="ctr"/>
            <a:r>
              <a:rPr lang="fi-FI" sz="3600" b="1" dirty="0" err="1" smtClean="0"/>
              <a:t>enligt</a:t>
            </a:r>
            <a:r>
              <a:rPr lang="fi-FI" sz="3600" b="1" dirty="0" smtClean="0"/>
              <a:t> </a:t>
            </a:r>
            <a:r>
              <a:rPr lang="fi-FI" sz="3600" b="1" dirty="0" err="1" smtClean="0"/>
              <a:t>statistikruta</a:t>
            </a:r>
            <a:r>
              <a:rPr lang="fi-FI" sz="3600" b="1" dirty="0" smtClean="0"/>
              <a:t> </a:t>
            </a:r>
            <a:r>
              <a:rPr lang="fi-FI" sz="3600" b="1" dirty="0" err="1" smtClean="0"/>
              <a:t>och</a:t>
            </a:r>
            <a:r>
              <a:rPr lang="fi-FI" sz="3600" b="1" dirty="0" smtClean="0"/>
              <a:t> </a:t>
            </a:r>
            <a:r>
              <a:rPr lang="fi-FI" sz="3600" b="1" dirty="0" err="1" smtClean="0"/>
              <a:t>som</a:t>
            </a:r>
            <a:r>
              <a:rPr lang="fi-FI" sz="3600" b="1" dirty="0" smtClean="0"/>
              <a:t> </a:t>
            </a:r>
          </a:p>
          <a:p>
            <a:pPr algn="ctr"/>
            <a:r>
              <a:rPr lang="fi-FI" sz="3600" b="1" dirty="0" err="1" smtClean="0"/>
              <a:t>medelvärde</a:t>
            </a:r>
            <a:r>
              <a:rPr lang="fi-FI" sz="3600" b="1" dirty="0" smtClean="0"/>
              <a:t> för </a:t>
            </a:r>
            <a:r>
              <a:rPr lang="fi-FI" sz="3600" b="1" dirty="0" err="1" smtClean="0"/>
              <a:t>åren</a:t>
            </a:r>
            <a:r>
              <a:rPr lang="fi-FI" sz="3600" b="1" dirty="0" smtClean="0"/>
              <a:t> 2009-2012</a:t>
            </a:r>
            <a:endParaRPr lang="sv-SE" sz="3600" b="1" dirty="0"/>
          </a:p>
        </p:txBody>
      </p:sp>
      <p:pic>
        <p:nvPicPr>
          <p:cNvPr id="10" name="Bildobjekt 4" descr="top_banner_03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5696" y="2708920"/>
            <a:ext cx="1356925" cy="704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Kuva 1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34952" y="3789040"/>
            <a:ext cx="172819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Bildobjekt 2" descr="500px-Närpiö.vaakuna.svg.t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1560" y="2708920"/>
            <a:ext cx="6223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Bildobjekt 5" descr="500px-Kaskinen.vaakuna.svg.t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1560" y="3573016"/>
            <a:ext cx="612775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Bildobjekt 6" descr="422px-Kristiinankaupunki.vaakuna.svg.t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1560" y="4437112"/>
            <a:ext cx="61595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Bildobjekt 11" descr="Pohjanmaa_vari_150rgb_jpeg.jp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27984" y="2780928"/>
            <a:ext cx="1152525" cy="100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Bildobjekt 10" descr="havkraftEU_cmyk.jp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948264" y="2708920"/>
            <a:ext cx="1404938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Bildobjekt 9" descr="alue_SWE.jpg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868144" y="4149080"/>
            <a:ext cx="24257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1691680" y="548680"/>
          <a:ext cx="547260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1619672" y="476672"/>
          <a:ext cx="576064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1547664" y="548680"/>
          <a:ext cx="561662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1619672" y="476672"/>
          <a:ext cx="5760640" cy="4536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1691680" y="548680"/>
          <a:ext cx="583264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1691680" y="476672"/>
          <a:ext cx="554461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619672" y="620688"/>
          <a:ext cx="576064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pic>
        <p:nvPicPr>
          <p:cNvPr id="8" name="Bildobjekt 7" descr="Statistiska fångstrutor, Österbotte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11760" y="188640"/>
            <a:ext cx="4248472" cy="5145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9" name="Diagram 8"/>
          <p:cNvGraphicFramePr/>
          <p:nvPr/>
        </p:nvGraphicFramePr>
        <p:xfrm>
          <a:off x="1619672" y="620688"/>
          <a:ext cx="5760640" cy="4392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9" name="Diagram 8"/>
          <p:cNvGraphicFramePr/>
          <p:nvPr/>
        </p:nvGraphicFramePr>
        <p:xfrm>
          <a:off x="1619672" y="692696"/>
          <a:ext cx="561662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1691680" y="620688"/>
          <a:ext cx="540060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1763688" y="548680"/>
          <a:ext cx="540060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1691680" y="620688"/>
          <a:ext cx="568863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1619672" y="548680"/>
          <a:ext cx="540060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1619672" y="548680"/>
          <a:ext cx="5616624" cy="4494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158</Words>
  <Application>Microsoft Office PowerPoint</Application>
  <PresentationFormat>Bildspel på skärmen (4:3)</PresentationFormat>
  <Paragraphs>65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17" baseType="lpstr">
      <vt:lpstr>Office-tema</vt:lpstr>
      <vt:lpstr>Bild 1</vt:lpstr>
      <vt:lpstr>Bild 2</vt:lpstr>
      <vt:lpstr>Bild 3</vt:lpstr>
      <vt:lpstr>Bild 4</vt:lpstr>
      <vt:lpstr>Bild 5</vt:lpstr>
      <vt:lpstr>Bild 6</vt:lpstr>
      <vt:lpstr>Bild 7</vt:lpstr>
      <vt:lpstr>Bild 8</vt:lpstr>
      <vt:lpstr>Bild 9</vt:lpstr>
      <vt:lpstr>Bild 10</vt:lpstr>
      <vt:lpstr>Bild 11</vt:lpstr>
      <vt:lpstr>Bild 12</vt:lpstr>
      <vt:lpstr>Bild 13</vt:lpstr>
      <vt:lpstr>Bild 14</vt:lpstr>
      <vt:lpstr>Bild 15</vt:lpstr>
      <vt:lpstr>Bild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 </dc:creator>
  <cp:lastModifiedBy> </cp:lastModifiedBy>
  <cp:revision>8</cp:revision>
  <dcterms:created xsi:type="dcterms:W3CDTF">2014-07-07T10:31:23Z</dcterms:created>
  <dcterms:modified xsi:type="dcterms:W3CDTF">2014-08-12T10:36:23Z</dcterms:modified>
</cp:coreProperties>
</file>